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42" r:id="rId2"/>
    <p:sldMasterId id="2147483751" r:id="rId3"/>
  </p:sldMasterIdLst>
  <p:notesMasterIdLst>
    <p:notesMasterId r:id="rId26"/>
  </p:notesMasterIdLst>
  <p:sldIdLst>
    <p:sldId id="480" r:id="rId4"/>
    <p:sldId id="446" r:id="rId5"/>
    <p:sldId id="447" r:id="rId6"/>
    <p:sldId id="448" r:id="rId7"/>
    <p:sldId id="449" r:id="rId8"/>
    <p:sldId id="450" r:id="rId9"/>
    <p:sldId id="451" r:id="rId10"/>
    <p:sldId id="452" r:id="rId11"/>
    <p:sldId id="453" r:id="rId12"/>
    <p:sldId id="454" r:id="rId13"/>
    <p:sldId id="481" r:id="rId14"/>
    <p:sldId id="482" r:id="rId15"/>
    <p:sldId id="483" r:id="rId16"/>
    <p:sldId id="484" r:id="rId17"/>
    <p:sldId id="485" r:id="rId18"/>
    <p:sldId id="486" r:id="rId19"/>
    <p:sldId id="487" r:id="rId20"/>
    <p:sldId id="488" r:id="rId21"/>
    <p:sldId id="489" r:id="rId22"/>
    <p:sldId id="490" r:id="rId23"/>
    <p:sldId id="491" r:id="rId24"/>
    <p:sldId id="492" r:id="rId25"/>
  </p:sldIdLst>
  <p:sldSz cx="9144000" cy="5715000" type="screen16x10"/>
  <p:notesSz cx="9601200" cy="7315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32" userDrawn="1">
          <p15:clr>
            <a:srgbClr val="A4A3A4"/>
          </p15:clr>
        </p15:guide>
        <p15:guide id="2" orient="horz" pos="131">
          <p15:clr>
            <a:srgbClr val="A4A3A4"/>
          </p15:clr>
        </p15:guide>
        <p15:guide id="3" orient="horz" pos="3173" userDrawn="1">
          <p15:clr>
            <a:srgbClr val="A4A3A4"/>
          </p15:clr>
        </p15:guide>
        <p15:guide id="6" orient="horz" pos="504" userDrawn="1">
          <p15:clr>
            <a:srgbClr val="A4A3A4"/>
          </p15:clr>
        </p15:guide>
        <p15:guide id="8" pos="288" userDrawn="1">
          <p15:clr>
            <a:srgbClr val="A4A3A4"/>
          </p15:clr>
        </p15:guide>
        <p15:guide id="9" pos="5472" userDrawn="1">
          <p15:clr>
            <a:srgbClr val="A4A3A4"/>
          </p15:clr>
        </p15:guide>
      </p15:sldGuideLst>
    </p:ext>
    <p:ext uri="{2D200454-40CA-4A62-9FC3-DE9A4176ACB9}">
      <p15:notesGuideLst xmlns:p15="http://schemas.microsoft.com/office/powerpoint/2012/main">
        <p15:guide id="1" orient="horz" pos="2278" userDrawn="1">
          <p15:clr>
            <a:srgbClr val="A4A3A4"/>
          </p15:clr>
        </p15:guide>
        <p15:guide id="2" pos="302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8F91"/>
    <a:srgbClr val="006BB6"/>
    <a:srgbClr val="0154A0"/>
    <a:srgbClr val="0048AA"/>
    <a:srgbClr val="00A8F1"/>
    <a:srgbClr val="EBFFFF"/>
    <a:srgbClr val="DDFEFF"/>
    <a:srgbClr val="0951A3"/>
    <a:srgbClr val="1B498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68" autoAdjust="0"/>
    <p:restoredTop sz="98750" autoAdjust="0"/>
  </p:normalViewPr>
  <p:slideViewPr>
    <p:cSldViewPr snapToGrid="0" snapToObjects="1">
      <p:cViewPr varScale="1">
        <p:scale>
          <a:sx n="91" d="100"/>
          <a:sy n="91" d="100"/>
        </p:scale>
        <p:origin x="1110" y="78"/>
      </p:cViewPr>
      <p:guideLst>
        <p:guide orient="horz" pos="3432"/>
        <p:guide orient="horz" pos="131"/>
        <p:guide orient="horz" pos="3173"/>
        <p:guide orient="horz" pos="504"/>
        <p:guide pos="288"/>
        <p:guide pos="5472"/>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showGuides="1">
      <p:cViewPr>
        <p:scale>
          <a:sx n="66" d="100"/>
          <a:sy n="66" d="100"/>
        </p:scale>
        <p:origin x="1980" y="96"/>
      </p:cViewPr>
      <p:guideLst>
        <p:guide orient="horz" pos="2278"/>
        <p:guide pos="302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98475" y="1084263"/>
            <a:ext cx="8253413" cy="5159375"/>
          </a:xfrm>
          <a:prstGeom prst="rect">
            <a:avLst/>
          </a:prstGeom>
          <a:noFill/>
          <a:ln w="12700">
            <a:solidFill>
              <a:prstClr val="black"/>
            </a:solidFill>
          </a:ln>
        </p:spPr>
        <p:txBody>
          <a:bodyPr vert="horz" lIns="96661" tIns="48331" rIns="96661" bIns="48331" rtlCol="0" anchor="ctr"/>
          <a:lstStyle/>
          <a:p>
            <a:endParaRPr lang="en-US"/>
          </a:p>
        </p:txBody>
      </p:sp>
      <p:sp>
        <p:nvSpPr>
          <p:cNvPr id="6" name="Footer Placeholder 5"/>
          <p:cNvSpPr>
            <a:spLocks noGrp="1"/>
          </p:cNvSpPr>
          <p:nvPr>
            <p:ph type="ftr" sz="quarter" idx="4"/>
          </p:nvPr>
        </p:nvSpPr>
        <p:spPr>
          <a:xfrm>
            <a:off x="0" y="6948171"/>
            <a:ext cx="4160520" cy="367029"/>
          </a:xfrm>
          <a:prstGeom prst="rect">
            <a:avLst/>
          </a:prstGeom>
        </p:spPr>
        <p:txBody>
          <a:bodyPr vert="horz" lIns="96661" tIns="48331" rIns="96661" bIns="48331" rtlCol="0" anchor="b"/>
          <a:lstStyle>
            <a:lvl1pPr algn="l">
              <a:defRPr sz="1300"/>
            </a:lvl1pPr>
          </a:lstStyle>
          <a:p>
            <a:endParaRPr lang="en-US" dirty="0"/>
          </a:p>
        </p:txBody>
      </p:sp>
      <p:sp>
        <p:nvSpPr>
          <p:cNvPr id="8" name="Header Placeholder 7"/>
          <p:cNvSpPr>
            <a:spLocks noGrp="1"/>
          </p:cNvSpPr>
          <p:nvPr>
            <p:ph type="hdr" sz="quarter"/>
          </p:nvPr>
        </p:nvSpPr>
        <p:spPr>
          <a:xfrm>
            <a:off x="0" y="0"/>
            <a:ext cx="4160520" cy="367454"/>
          </a:xfrm>
          <a:prstGeom prst="rect">
            <a:avLst/>
          </a:prstGeom>
        </p:spPr>
        <p:txBody>
          <a:bodyPr vert="horz" lIns="96661" tIns="48331" rIns="96661" bIns="48331" rtlCol="0"/>
          <a:lstStyle>
            <a:lvl1pPr algn="l">
              <a:defRPr sz="1300"/>
            </a:lvl1pPr>
          </a:lstStyle>
          <a:p>
            <a:r>
              <a:rPr lang="en-US" dirty="0" smtClean="0"/>
              <a:t>PALS Template for TA/Product Training Presentations</a:t>
            </a:r>
            <a:endParaRPr lang="en-US" dirty="0"/>
          </a:p>
        </p:txBody>
      </p:sp>
    </p:spTree>
    <p:extLst>
      <p:ext uri="{BB962C8B-B14F-4D97-AF65-F5344CB8AC3E}">
        <p14:creationId xmlns:p14="http://schemas.microsoft.com/office/powerpoint/2010/main" val="468007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
        <p:nvSpPr>
          <p:cNvPr id="4" name="TextBox 3"/>
          <p:cNvSpPr txBox="1"/>
          <p:nvPr/>
        </p:nvSpPr>
        <p:spPr>
          <a:xfrm>
            <a:off x="563882" y="691473"/>
            <a:ext cx="1813560" cy="374605"/>
          </a:xfrm>
          <a:prstGeom prst="rect">
            <a:avLst/>
          </a:prstGeom>
          <a:noFill/>
          <a:ln>
            <a:solidFill>
              <a:srgbClr val="FF0000"/>
            </a:solidFill>
          </a:ln>
        </p:spPr>
        <p:txBody>
          <a:bodyPr wrap="square" lIns="96661" tIns="48331" rIns="96661" bIns="48331" rtlCol="0">
            <a:spAutoFit/>
          </a:bodyPr>
          <a:lstStyle/>
          <a:p>
            <a:pPr algn="ctr"/>
            <a:r>
              <a:rPr lang="en-US" dirty="0" smtClean="0">
                <a:solidFill>
                  <a:srgbClr val="FF0000"/>
                </a:solidFill>
              </a:rPr>
              <a:t>Title Slide</a:t>
            </a:r>
            <a:endParaRPr lang="en-US" dirty="0">
              <a:solidFill>
                <a:srgbClr val="FF0000"/>
              </a:solidFill>
            </a:endParaRPr>
          </a:p>
        </p:txBody>
      </p:sp>
      <p:sp>
        <p:nvSpPr>
          <p:cNvPr id="5" name="TextBox 4"/>
          <p:cNvSpPr txBox="1"/>
          <p:nvPr/>
        </p:nvSpPr>
        <p:spPr>
          <a:xfrm>
            <a:off x="2788920" y="160920"/>
            <a:ext cx="3154681" cy="1017714"/>
          </a:xfrm>
          <a:prstGeom prst="rect">
            <a:avLst/>
          </a:prstGeom>
          <a:noFill/>
          <a:ln>
            <a:solidFill>
              <a:srgbClr val="FF0000"/>
            </a:solidFill>
          </a:ln>
        </p:spPr>
        <p:txBody>
          <a:bodyPr wrap="square" lIns="96661" tIns="48331" rIns="96661" bIns="48331" rtlCol="0">
            <a:spAutoFit/>
          </a:bodyPr>
          <a:lstStyle/>
          <a:p>
            <a:r>
              <a:rPr lang="en-US" sz="1500" b="1" dirty="0">
                <a:solidFill>
                  <a:srgbClr val="FF0000"/>
                </a:solidFill>
              </a:rPr>
              <a:t>Theme Image area</a:t>
            </a:r>
          </a:p>
          <a:p>
            <a:r>
              <a:rPr lang="en-US" sz="1500" dirty="0">
                <a:solidFill>
                  <a:srgbClr val="FF0000"/>
                </a:solidFill>
              </a:rPr>
              <a:t>We need to place appropriate image based on the content of the Presentation</a:t>
            </a:r>
          </a:p>
        </p:txBody>
      </p:sp>
      <p:cxnSp>
        <p:nvCxnSpPr>
          <p:cNvPr id="7" name="Straight Arrow Connector 6"/>
          <p:cNvCxnSpPr>
            <a:stCxn id="5" idx="3"/>
          </p:cNvCxnSpPr>
          <p:nvPr/>
        </p:nvCxnSpPr>
        <p:spPr>
          <a:xfrm>
            <a:off x="5943601" y="622811"/>
            <a:ext cx="548639" cy="6597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41470" y="6423633"/>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Version No</a:t>
            </a:r>
          </a:p>
        </p:txBody>
      </p:sp>
      <p:sp>
        <p:nvSpPr>
          <p:cNvPr id="15" name="TextBox 14"/>
          <p:cNvSpPr txBox="1"/>
          <p:nvPr/>
        </p:nvSpPr>
        <p:spPr>
          <a:xfrm>
            <a:off x="6804660" y="6355511"/>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Release date</a:t>
            </a:r>
          </a:p>
        </p:txBody>
      </p:sp>
      <p:cxnSp>
        <p:nvCxnSpPr>
          <p:cNvPr id="17" name="Straight Arrow Connector 16"/>
          <p:cNvCxnSpPr>
            <a:stCxn id="15" idx="0"/>
          </p:cNvCxnSpPr>
          <p:nvPr/>
        </p:nvCxnSpPr>
        <p:spPr>
          <a:xfrm flipV="1">
            <a:off x="7463790" y="5976016"/>
            <a:ext cx="201930" cy="3794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0"/>
          </p:cNvCxnSpPr>
          <p:nvPr/>
        </p:nvCxnSpPr>
        <p:spPr>
          <a:xfrm flipV="1">
            <a:off x="4800600" y="5976016"/>
            <a:ext cx="0" cy="447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69668" y="6423633"/>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PALS logo</a:t>
            </a:r>
          </a:p>
        </p:txBody>
      </p:sp>
      <p:cxnSp>
        <p:nvCxnSpPr>
          <p:cNvPr id="22" name="Straight Arrow Connector 21"/>
          <p:cNvCxnSpPr>
            <a:stCxn id="21" idx="0"/>
          </p:cNvCxnSpPr>
          <p:nvPr/>
        </p:nvCxnSpPr>
        <p:spPr>
          <a:xfrm flipV="1">
            <a:off x="1828799" y="5976016"/>
            <a:ext cx="0" cy="447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581898" y="293905"/>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TCS logo</a:t>
            </a:r>
          </a:p>
        </p:txBody>
      </p:sp>
      <p:cxnSp>
        <p:nvCxnSpPr>
          <p:cNvPr id="24" name="Straight Arrow Connector 23"/>
          <p:cNvCxnSpPr>
            <a:stCxn id="23" idx="2"/>
          </p:cNvCxnSpPr>
          <p:nvPr/>
        </p:nvCxnSpPr>
        <p:spPr>
          <a:xfrm>
            <a:off x="8241029" y="622200"/>
            <a:ext cx="0" cy="6603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63882" y="127476"/>
            <a:ext cx="1813560" cy="374605"/>
          </a:xfrm>
          <a:prstGeom prst="rect">
            <a:avLst/>
          </a:prstGeom>
          <a:noFill/>
          <a:ln>
            <a:solidFill>
              <a:srgbClr val="FF0000"/>
            </a:solidFill>
          </a:ln>
        </p:spPr>
        <p:txBody>
          <a:bodyPr wrap="square" lIns="96661" tIns="48331" rIns="96661" bIns="48331" rtlCol="0">
            <a:spAutoFit/>
          </a:bodyPr>
          <a:lstStyle/>
          <a:p>
            <a:pPr algn="ctr"/>
            <a:r>
              <a:rPr lang="en-US" dirty="0" smtClean="0">
                <a:solidFill>
                  <a:srgbClr val="FF0000"/>
                </a:solidFill>
              </a:rPr>
              <a:t>Theme 1-a</a:t>
            </a:r>
            <a:endParaRPr lang="en-US" dirty="0">
              <a:solidFill>
                <a:srgbClr val="FF0000"/>
              </a:solidFill>
            </a:endParaRPr>
          </a:p>
        </p:txBody>
      </p:sp>
      <p:sp>
        <p:nvSpPr>
          <p:cNvPr id="29" name="TextBox 28"/>
          <p:cNvSpPr txBox="1"/>
          <p:nvPr/>
        </p:nvSpPr>
        <p:spPr>
          <a:xfrm>
            <a:off x="2163483" y="5097636"/>
            <a:ext cx="2461262" cy="558101"/>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Align text to the bottom of the logo bottom line</a:t>
            </a:r>
          </a:p>
        </p:txBody>
      </p:sp>
      <p:cxnSp>
        <p:nvCxnSpPr>
          <p:cNvPr id="31" name="Straight Connector 30"/>
          <p:cNvCxnSpPr/>
          <p:nvPr/>
        </p:nvCxnSpPr>
        <p:spPr>
          <a:xfrm>
            <a:off x="365761" y="6004883"/>
            <a:ext cx="853439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394113" y="5655738"/>
            <a:ext cx="0" cy="39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471159" y="6246996"/>
            <a:ext cx="1318261" cy="328438"/>
          </a:xfrm>
          <a:prstGeom prst="rect">
            <a:avLst/>
          </a:prstGeom>
          <a:noFill/>
          <a:ln>
            <a:solidFill>
              <a:srgbClr val="FF0000"/>
            </a:solidFill>
          </a:ln>
        </p:spPr>
        <p:txBody>
          <a:bodyPr wrap="square" lIns="96661" tIns="48331" rIns="96661" bIns="48331" rtlCol="0">
            <a:spAutoFit/>
          </a:bodyPr>
          <a:lstStyle/>
          <a:p>
            <a:pPr algn="ctr"/>
            <a:r>
              <a:rPr lang="en-US" sz="1500" dirty="0">
                <a:solidFill>
                  <a:srgbClr val="FF0000"/>
                </a:solidFill>
              </a:rPr>
              <a:t>Font size 10pt</a:t>
            </a:r>
          </a:p>
        </p:txBody>
      </p:sp>
    </p:spTree>
    <p:extLst>
      <p:ext uri="{BB962C8B-B14F-4D97-AF65-F5344CB8AC3E}">
        <p14:creationId xmlns:p14="http://schemas.microsoft.com/office/powerpoint/2010/main" val="491266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b="0" i="0" kern="1200" dirty="0" smtClean="0">
                <a:solidFill>
                  <a:schemeClr val="tx1"/>
                </a:solidFill>
                <a:effectLst/>
                <a:latin typeface="+mn-lt"/>
                <a:ea typeface="+mn-ea"/>
                <a:cs typeface="+mn-cs"/>
              </a:rPr>
              <a:t>The SDTM does not provide a separate domain specifically for screen failure data and does not require that the screen failure data be included in SDTM. Data for screen failure subjects, if submitted, should be included in the SDTM Demographics dataset, with ARMCD = ¨SCRNFAIL" and ARM = ¨Screen Failure”. If Screen Failure is captured as a reason on the End of Study form, Sponsors should also include a record in the Disposition dataset indicating when the screen failure event occurred. Reference the SDTMIG V3.1.2 for further guidance on submitting Screen Failure data. </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4</a:t>
            </a:fld>
            <a:endParaRPr lang="en-US" dirty="0"/>
          </a:p>
        </p:txBody>
      </p:sp>
    </p:spTree>
    <p:extLst>
      <p:ext uri="{BB962C8B-B14F-4D97-AF65-F5344CB8AC3E}">
        <p14:creationId xmlns:p14="http://schemas.microsoft.com/office/powerpoint/2010/main" val="517913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
        <p:nvSpPr>
          <p:cNvPr id="4" name="TextBox 3"/>
          <p:cNvSpPr txBox="1"/>
          <p:nvPr/>
        </p:nvSpPr>
        <p:spPr>
          <a:xfrm>
            <a:off x="563881" y="491133"/>
            <a:ext cx="4663440" cy="374605"/>
          </a:xfrm>
          <a:prstGeom prst="rect">
            <a:avLst/>
          </a:prstGeom>
          <a:noFill/>
          <a:ln>
            <a:solidFill>
              <a:srgbClr val="FF0000"/>
            </a:solidFill>
          </a:ln>
        </p:spPr>
        <p:txBody>
          <a:bodyPr wrap="square" lIns="96661" tIns="48331" rIns="96661" bIns="48331" rtlCol="0">
            <a:spAutoFit/>
          </a:bodyPr>
          <a:lstStyle/>
          <a:p>
            <a:pPr algn="ctr"/>
            <a:r>
              <a:rPr lang="en-US" dirty="0" smtClean="0">
                <a:solidFill>
                  <a:srgbClr val="FF0000"/>
                </a:solidFill>
              </a:rPr>
              <a:t>Content Slide- 2 row / comparison</a:t>
            </a:r>
            <a:endParaRPr lang="en-US" dirty="0">
              <a:solidFill>
                <a:srgbClr val="FF0000"/>
              </a:solidFill>
            </a:endParaRPr>
          </a:p>
        </p:txBody>
      </p:sp>
    </p:spTree>
    <p:extLst>
      <p:ext uri="{BB962C8B-B14F-4D97-AF65-F5344CB8AC3E}">
        <p14:creationId xmlns:p14="http://schemas.microsoft.com/office/powerpoint/2010/main" val="607058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
        <p:nvSpPr>
          <p:cNvPr id="4" name="TextBox 3"/>
          <p:cNvSpPr txBox="1"/>
          <p:nvPr/>
        </p:nvSpPr>
        <p:spPr>
          <a:xfrm>
            <a:off x="563404" y="6354443"/>
            <a:ext cx="1983106" cy="328295"/>
          </a:xfrm>
          <a:prstGeom prst="rect">
            <a:avLst/>
          </a:prstGeom>
          <a:noFill/>
          <a:ln>
            <a:solidFill>
              <a:srgbClr val="FF0000"/>
            </a:solidFill>
          </a:ln>
        </p:spPr>
        <p:txBody>
          <a:bodyPr wrap="square" lIns="96661" tIns="48331" rIns="96661" bIns="48331" rtlCol="0">
            <a:spAutoFit/>
          </a:bodyPr>
          <a:lstStyle/>
          <a:p>
            <a:pPr algn="ctr"/>
            <a:r>
              <a:rPr lang="en-US" sz="1500" dirty="0">
                <a:solidFill>
                  <a:srgbClr val="FF0000"/>
                </a:solidFill>
              </a:rPr>
              <a:t>Font size 9pt</a:t>
            </a:r>
          </a:p>
        </p:txBody>
      </p:sp>
      <p:cxnSp>
        <p:nvCxnSpPr>
          <p:cNvPr id="5" name="Straight Arrow Connector 4"/>
          <p:cNvCxnSpPr>
            <a:stCxn id="4" idx="0"/>
          </p:cNvCxnSpPr>
          <p:nvPr/>
        </p:nvCxnSpPr>
        <p:spPr>
          <a:xfrm flipV="1">
            <a:off x="1554957" y="5976017"/>
            <a:ext cx="273844" cy="3784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17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Tree>
    <p:extLst>
      <p:ext uri="{BB962C8B-B14F-4D97-AF65-F5344CB8AC3E}">
        <p14:creationId xmlns:p14="http://schemas.microsoft.com/office/powerpoint/2010/main" val="19215940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jpg"/><Relationship Id="rId1" Type="http://schemas.openxmlformats.org/officeDocument/2006/relationships/slideMaster" Target="../slideMasters/slideMaster3.xml"/><Relationship Id="rId4" Type="http://schemas.openxmlformats.org/officeDocument/2006/relationships/image" Target="../media/image2.w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Rectangle 10"/>
          <p:cNvSpPr/>
          <p:nvPr userDrawn="1"/>
        </p:nvSpPr>
        <p:spPr>
          <a:xfrm>
            <a:off x="0" y="0"/>
            <a:ext cx="9144000" cy="3801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a:off x="0" y="3116000"/>
            <a:ext cx="7772857" cy="1371600"/>
          </a:xfrm>
          <a:custGeom>
            <a:avLst/>
            <a:gdLst>
              <a:gd name="connsiteX0" fmla="*/ 0 w 7775575"/>
              <a:gd name="connsiteY0" fmla="*/ 0 h 1401379"/>
              <a:gd name="connsiteX1" fmla="*/ 7775575 w 7775575"/>
              <a:gd name="connsiteY1" fmla="*/ 0 h 1401379"/>
              <a:gd name="connsiteX2" fmla="*/ 7775575 w 7775575"/>
              <a:gd name="connsiteY2" fmla="*/ 1401379 h 1401379"/>
              <a:gd name="connsiteX3" fmla="*/ 0 w 7775575"/>
              <a:gd name="connsiteY3" fmla="*/ 1401379 h 1401379"/>
              <a:gd name="connsiteX4" fmla="*/ 0 w 7775575"/>
              <a:gd name="connsiteY4" fmla="*/ 0 h 1401379"/>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0 w 7775575"/>
              <a:gd name="connsiteY4" fmla="*/ 1412328 h 1412328"/>
              <a:gd name="connsiteX5" fmla="*/ 0 w 7775575"/>
              <a:gd name="connsiteY5"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2811 w 7775575"/>
              <a:gd name="connsiteY3" fmla="*/ 711638 h 1412328"/>
              <a:gd name="connsiteX4" fmla="*/ 7775575 w 7775575"/>
              <a:gd name="connsiteY4" fmla="*/ 1412328 h 1412328"/>
              <a:gd name="connsiteX5" fmla="*/ 7521015 w 7775575"/>
              <a:gd name="connsiteY5" fmla="*/ 1412328 h 1412328"/>
              <a:gd name="connsiteX6" fmla="*/ 0 w 7775575"/>
              <a:gd name="connsiteY6" fmla="*/ 1412328 h 1412328"/>
              <a:gd name="connsiteX7" fmla="*/ 0 w 7775575"/>
              <a:gd name="connsiteY7" fmla="*/ 10949 h 1412328"/>
              <a:gd name="connsiteX0" fmla="*/ 0 w 7775575"/>
              <a:gd name="connsiteY0" fmla="*/ 10949 h 1412328"/>
              <a:gd name="connsiteX1" fmla="*/ 7488172 w 7775575"/>
              <a:gd name="connsiteY1" fmla="*/ 0 h 1412328"/>
              <a:gd name="connsiteX2" fmla="*/ 7772811 w 7775575"/>
              <a:gd name="connsiteY2" fmla="*/ 711638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8171670"/>
              <a:gd name="connsiteY0" fmla="*/ 10949 h 1412328"/>
              <a:gd name="connsiteX1" fmla="*/ 7488172 w 8171670"/>
              <a:gd name="connsiteY1" fmla="*/ 0 h 1412328"/>
              <a:gd name="connsiteX2" fmla="*/ 7772811 w 8171670"/>
              <a:gd name="connsiteY2" fmla="*/ 711638 h 1412328"/>
              <a:gd name="connsiteX3" fmla="*/ 7521015 w 8171670"/>
              <a:gd name="connsiteY3" fmla="*/ 1412328 h 1412328"/>
              <a:gd name="connsiteX4" fmla="*/ 0 w 8171670"/>
              <a:gd name="connsiteY4" fmla="*/ 1412328 h 1412328"/>
              <a:gd name="connsiteX5" fmla="*/ 0 w 8171670"/>
              <a:gd name="connsiteY5" fmla="*/ 10949 h 1412328"/>
              <a:gd name="connsiteX0" fmla="*/ 0 w 7772897"/>
              <a:gd name="connsiteY0" fmla="*/ 10949 h 1412330"/>
              <a:gd name="connsiteX1" fmla="*/ 7488172 w 7772897"/>
              <a:gd name="connsiteY1" fmla="*/ 0 h 1412330"/>
              <a:gd name="connsiteX2" fmla="*/ 7772811 w 7772897"/>
              <a:gd name="connsiteY2" fmla="*/ 711638 h 1412330"/>
              <a:gd name="connsiteX3" fmla="*/ 7521015 w 7772897"/>
              <a:gd name="connsiteY3" fmla="*/ 1412328 h 1412330"/>
              <a:gd name="connsiteX4" fmla="*/ 0 w 7772897"/>
              <a:gd name="connsiteY4" fmla="*/ 1412328 h 1412330"/>
              <a:gd name="connsiteX5" fmla="*/ 0 w 7772897"/>
              <a:gd name="connsiteY5" fmla="*/ 10949 h 1412330"/>
              <a:gd name="connsiteX0" fmla="*/ 0 w 7772857"/>
              <a:gd name="connsiteY0" fmla="*/ 10949 h 1412330"/>
              <a:gd name="connsiteX1" fmla="*/ 7488172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30"/>
              <a:gd name="connsiteX1" fmla="*/ 7305055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29"/>
              <a:gd name="connsiteX1" fmla="*/ 7305055 w 7772857"/>
              <a:gd name="connsiteY1" fmla="*/ 0 h 1412329"/>
              <a:gd name="connsiteX2" fmla="*/ 7772811 w 7772857"/>
              <a:gd name="connsiteY2" fmla="*/ 711638 h 1412329"/>
              <a:gd name="connsiteX3" fmla="*/ 7296550 w 7772857"/>
              <a:gd name="connsiteY3" fmla="*/ 1412328 h 1412329"/>
              <a:gd name="connsiteX4" fmla="*/ 0 w 7772857"/>
              <a:gd name="connsiteY4" fmla="*/ 1412328 h 1412329"/>
              <a:gd name="connsiteX5" fmla="*/ 0 w 7772857"/>
              <a:gd name="connsiteY5" fmla="*/ 10949 h 141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2857" h="1412329">
                <a:moveTo>
                  <a:pt x="0" y="10949"/>
                </a:moveTo>
                <a:lnTo>
                  <a:pt x="7305055" y="0"/>
                </a:lnTo>
                <a:lnTo>
                  <a:pt x="7772811" y="711638"/>
                </a:lnTo>
                <a:cubicBezTo>
                  <a:pt x="7778285" y="704840"/>
                  <a:pt x="7298390" y="1413685"/>
                  <a:pt x="7296550" y="1412328"/>
                </a:cubicBezTo>
                <a:lnTo>
                  <a:pt x="0" y="1412328"/>
                </a:lnTo>
                <a:lnTo>
                  <a:pt x="0" y="10949"/>
                </a:lnTo>
                <a:close/>
              </a:path>
            </a:pathLst>
          </a:cu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lIns="3657600" tIns="0" rIns="0" bIns="0" rtlCol="0" anchor="ctr"/>
          <a:lstStyle/>
          <a:p>
            <a:pPr>
              <a:spcAft>
                <a:spcPts val="500"/>
              </a:spcAft>
            </a:pPr>
            <a:endParaRPr lang="en-US" sz="2000" dirty="0">
              <a:solidFill>
                <a:schemeClr val="bg1"/>
              </a:solidFill>
              <a:latin typeface="Minion Pro"/>
              <a:cs typeface="Minion Pro"/>
            </a:endParaRPr>
          </a:p>
        </p:txBody>
      </p:sp>
      <p:pic>
        <p:nvPicPr>
          <p:cNvPr id="7" name="Picture 6" descr="Tata and TCS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3" name="Title 2"/>
          <p:cNvSpPr>
            <a:spLocks noGrp="1"/>
          </p:cNvSpPr>
          <p:nvPr>
            <p:ph type="title"/>
          </p:nvPr>
        </p:nvSpPr>
        <p:spPr>
          <a:xfrm>
            <a:off x="0" y="3257550"/>
            <a:ext cx="7286625"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0" y="3894800"/>
            <a:ext cx="7286625"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9" name="Picture 8" descr="PALS New logo.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332876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2459123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416256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Rectangle 10"/>
          <p:cNvSpPr/>
          <p:nvPr userDrawn="1"/>
        </p:nvSpPr>
        <p:spPr>
          <a:xfrm>
            <a:off x="0" y="0"/>
            <a:ext cx="9144000" cy="3801800"/>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lIns="3657600" tIns="0" rIns="0" bIns="0" rtlCol="0" anchor="ctr"/>
          <a:lstStyle/>
          <a:p>
            <a:pPr lvl="0">
              <a:spcAft>
                <a:spcPts val="500"/>
              </a:spcAft>
            </a:pPr>
            <a:endParaRPr lang="en-US" sz="2000">
              <a:solidFill>
                <a:schemeClr val="bg1"/>
              </a:solidFill>
              <a:latin typeface="Minion Pro"/>
              <a:cs typeface="Minion Pro"/>
            </a:endParaRPr>
          </a:p>
        </p:txBody>
      </p:sp>
      <p:sp>
        <p:nvSpPr>
          <p:cNvPr id="5" name="Rectangle 4"/>
          <p:cNvSpPr/>
          <p:nvPr userDrawn="1"/>
        </p:nvSpPr>
        <p:spPr>
          <a:xfrm>
            <a:off x="0" y="3116000"/>
            <a:ext cx="7772857" cy="1371600"/>
          </a:xfrm>
          <a:custGeom>
            <a:avLst/>
            <a:gdLst>
              <a:gd name="connsiteX0" fmla="*/ 0 w 7775575"/>
              <a:gd name="connsiteY0" fmla="*/ 0 h 1401379"/>
              <a:gd name="connsiteX1" fmla="*/ 7775575 w 7775575"/>
              <a:gd name="connsiteY1" fmla="*/ 0 h 1401379"/>
              <a:gd name="connsiteX2" fmla="*/ 7775575 w 7775575"/>
              <a:gd name="connsiteY2" fmla="*/ 1401379 h 1401379"/>
              <a:gd name="connsiteX3" fmla="*/ 0 w 7775575"/>
              <a:gd name="connsiteY3" fmla="*/ 1401379 h 1401379"/>
              <a:gd name="connsiteX4" fmla="*/ 0 w 7775575"/>
              <a:gd name="connsiteY4" fmla="*/ 0 h 1401379"/>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0 w 7775575"/>
              <a:gd name="connsiteY4" fmla="*/ 1412328 h 1412328"/>
              <a:gd name="connsiteX5" fmla="*/ 0 w 7775575"/>
              <a:gd name="connsiteY5"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2811 w 7775575"/>
              <a:gd name="connsiteY3" fmla="*/ 711638 h 1412328"/>
              <a:gd name="connsiteX4" fmla="*/ 7775575 w 7775575"/>
              <a:gd name="connsiteY4" fmla="*/ 1412328 h 1412328"/>
              <a:gd name="connsiteX5" fmla="*/ 7521015 w 7775575"/>
              <a:gd name="connsiteY5" fmla="*/ 1412328 h 1412328"/>
              <a:gd name="connsiteX6" fmla="*/ 0 w 7775575"/>
              <a:gd name="connsiteY6" fmla="*/ 1412328 h 1412328"/>
              <a:gd name="connsiteX7" fmla="*/ 0 w 7775575"/>
              <a:gd name="connsiteY7" fmla="*/ 10949 h 1412328"/>
              <a:gd name="connsiteX0" fmla="*/ 0 w 7775575"/>
              <a:gd name="connsiteY0" fmla="*/ 10949 h 1412328"/>
              <a:gd name="connsiteX1" fmla="*/ 7488172 w 7775575"/>
              <a:gd name="connsiteY1" fmla="*/ 0 h 1412328"/>
              <a:gd name="connsiteX2" fmla="*/ 7772811 w 7775575"/>
              <a:gd name="connsiteY2" fmla="*/ 711638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8171670"/>
              <a:gd name="connsiteY0" fmla="*/ 10949 h 1412328"/>
              <a:gd name="connsiteX1" fmla="*/ 7488172 w 8171670"/>
              <a:gd name="connsiteY1" fmla="*/ 0 h 1412328"/>
              <a:gd name="connsiteX2" fmla="*/ 7772811 w 8171670"/>
              <a:gd name="connsiteY2" fmla="*/ 711638 h 1412328"/>
              <a:gd name="connsiteX3" fmla="*/ 7521015 w 8171670"/>
              <a:gd name="connsiteY3" fmla="*/ 1412328 h 1412328"/>
              <a:gd name="connsiteX4" fmla="*/ 0 w 8171670"/>
              <a:gd name="connsiteY4" fmla="*/ 1412328 h 1412328"/>
              <a:gd name="connsiteX5" fmla="*/ 0 w 8171670"/>
              <a:gd name="connsiteY5" fmla="*/ 10949 h 1412328"/>
              <a:gd name="connsiteX0" fmla="*/ 0 w 7772897"/>
              <a:gd name="connsiteY0" fmla="*/ 10949 h 1412330"/>
              <a:gd name="connsiteX1" fmla="*/ 7488172 w 7772897"/>
              <a:gd name="connsiteY1" fmla="*/ 0 h 1412330"/>
              <a:gd name="connsiteX2" fmla="*/ 7772811 w 7772897"/>
              <a:gd name="connsiteY2" fmla="*/ 711638 h 1412330"/>
              <a:gd name="connsiteX3" fmla="*/ 7521015 w 7772897"/>
              <a:gd name="connsiteY3" fmla="*/ 1412328 h 1412330"/>
              <a:gd name="connsiteX4" fmla="*/ 0 w 7772897"/>
              <a:gd name="connsiteY4" fmla="*/ 1412328 h 1412330"/>
              <a:gd name="connsiteX5" fmla="*/ 0 w 7772897"/>
              <a:gd name="connsiteY5" fmla="*/ 10949 h 1412330"/>
              <a:gd name="connsiteX0" fmla="*/ 0 w 7772857"/>
              <a:gd name="connsiteY0" fmla="*/ 10949 h 1412330"/>
              <a:gd name="connsiteX1" fmla="*/ 7488172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30"/>
              <a:gd name="connsiteX1" fmla="*/ 7305055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29"/>
              <a:gd name="connsiteX1" fmla="*/ 7305055 w 7772857"/>
              <a:gd name="connsiteY1" fmla="*/ 0 h 1412329"/>
              <a:gd name="connsiteX2" fmla="*/ 7772811 w 7772857"/>
              <a:gd name="connsiteY2" fmla="*/ 711638 h 1412329"/>
              <a:gd name="connsiteX3" fmla="*/ 7296550 w 7772857"/>
              <a:gd name="connsiteY3" fmla="*/ 1412328 h 1412329"/>
              <a:gd name="connsiteX4" fmla="*/ 0 w 7772857"/>
              <a:gd name="connsiteY4" fmla="*/ 1412328 h 1412329"/>
              <a:gd name="connsiteX5" fmla="*/ 0 w 7772857"/>
              <a:gd name="connsiteY5" fmla="*/ 10949 h 141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2857" h="1412329">
                <a:moveTo>
                  <a:pt x="0" y="10949"/>
                </a:moveTo>
                <a:lnTo>
                  <a:pt x="7305055" y="0"/>
                </a:lnTo>
                <a:lnTo>
                  <a:pt x="7772811" y="711638"/>
                </a:lnTo>
                <a:cubicBezTo>
                  <a:pt x="7778285" y="704840"/>
                  <a:pt x="7298390" y="1413685"/>
                  <a:pt x="7296550" y="1412328"/>
                </a:cubicBezTo>
                <a:lnTo>
                  <a:pt x="0" y="1412328"/>
                </a:lnTo>
                <a:lnTo>
                  <a:pt x="0" y="1094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657600" tIns="0" rIns="0" bIns="0" rtlCol="0" anchor="ctr"/>
          <a:lstStyle/>
          <a:p>
            <a:pPr>
              <a:spcAft>
                <a:spcPts val="500"/>
              </a:spcAft>
            </a:pPr>
            <a:endParaRPr lang="en-US" sz="2000" dirty="0">
              <a:solidFill>
                <a:schemeClr val="bg1"/>
              </a:solidFill>
              <a:latin typeface="Minion Pro"/>
              <a:cs typeface="Minion Pro"/>
            </a:endParaRPr>
          </a:p>
        </p:txBody>
      </p:sp>
      <p:pic>
        <p:nvPicPr>
          <p:cNvPr id="7" name="Picture 6" descr="Tata and TCS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3" name="Title 2"/>
          <p:cNvSpPr>
            <a:spLocks noGrp="1"/>
          </p:cNvSpPr>
          <p:nvPr>
            <p:ph type="title"/>
          </p:nvPr>
        </p:nvSpPr>
        <p:spPr>
          <a:xfrm>
            <a:off x="0" y="3257550"/>
            <a:ext cx="7286625"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0" y="3894800"/>
            <a:ext cx="7286625"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9" name="Picture 8" descr="PALS New logo.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2222932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7200" y="1416050"/>
            <a:ext cx="8229600" cy="3613150"/>
          </a:xfrm>
          <a:prstGeom prst="rect">
            <a:avLst/>
          </a:prstGeom>
        </p:spPr>
        <p:txBody>
          <a:bodyPr lIns="0" tIns="0"/>
          <a:lstStyle>
            <a:lvl1pPr marL="174625" indent="-174625" algn="l" defTabSz="457200" rtl="0" eaLnBrk="1" latinLnBrk="0" hangingPunct="1">
              <a:spcBef>
                <a:spcPts val="0"/>
              </a:spcBef>
              <a:spcAft>
                <a:spcPts val="600"/>
              </a:spcAft>
              <a:buSzPct val="100000"/>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defRPr lang="en-US" sz="1200" kern="1200" dirty="0" smtClean="0">
                <a:solidFill>
                  <a:schemeClr val="tx1"/>
                </a:solidFill>
                <a:latin typeface="+mn-lt"/>
                <a:ea typeface="+mn-ea"/>
                <a:cs typeface="+mn-cs"/>
              </a:defRPr>
            </a:lvl2pPr>
            <a:lvl3pPr marL="517525" indent="-174625" algn="l" defTabSz="457200" rtl="0" eaLnBrk="1" latinLnBrk="0" hangingPunct="1">
              <a:spcBef>
                <a:spcPts val="0"/>
              </a:spcBef>
              <a:spcAft>
                <a:spcPts val="600"/>
              </a:spcAft>
              <a:buSzPct val="80000"/>
              <a:buFont typeface="Wingdings" panose="05000000000000000000" pitchFamily="2" charset="2"/>
              <a:buChar char="§"/>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Calibri" panose="020F0502020204030204" pitchFamily="34" charset="0"/>
              <a:buChar char="−"/>
              <a:defRPr lang="en-US" sz="1200" kern="1200" dirty="0">
                <a:solidFill>
                  <a:schemeClr val="tx1"/>
                </a:solidFill>
                <a:latin typeface="+mn-lt"/>
                <a:ea typeface="+mn-ea"/>
                <a:cs typeface="+mn-cs"/>
              </a:defRPr>
            </a:lvl4pPr>
            <a:lvl5pPr>
              <a:spcBef>
                <a:spcPts val="0"/>
              </a:spcBef>
              <a:spcAft>
                <a:spcPts val="600"/>
              </a:spcAft>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1"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2" name="Picture 11"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5" name="TextBox 4"/>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1892334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10" name="Rectangle 9"/>
          <p:cNvSpPr/>
          <p:nvPr userDrawn="1"/>
        </p:nvSpPr>
        <p:spPr>
          <a:xfrm>
            <a:off x="0" y="0"/>
            <a:ext cx="9144000" cy="3630168"/>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21" name="Picture 20"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114548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10" name="Rectangle 9"/>
          <p:cNvSpPr/>
          <p:nvPr userDrawn="1"/>
        </p:nvSpPr>
        <p:spPr>
          <a:xfrm>
            <a:off x="0" y="-29030"/>
            <a:ext cx="9144000" cy="5744030"/>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PALS New logo.wmf"/>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1108226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mj-lt"/>
              <a:buAutoNum type="arabicPeriod"/>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8" name="Content Placeholder 2"/>
          <p:cNvSpPr>
            <a:spLocks noGrp="1"/>
          </p:cNvSpPr>
          <p:nvPr>
            <p:ph sz="half" idx="13"/>
          </p:nvPr>
        </p:nvSpPr>
        <p:spPr>
          <a:xfrm>
            <a:off x="475488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63513"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0" name="Picture 9"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6"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7" name="TextBox 6"/>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2836928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2"/>
          <p:cNvSpPr>
            <a:spLocks noGrp="1"/>
          </p:cNvSpPr>
          <p:nvPr>
            <p:ph sz="half" idx="1"/>
          </p:nvPr>
        </p:nvSpPr>
        <p:spPr>
          <a:xfrm>
            <a:off x="457200" y="141604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14" name="Content Placeholder 2"/>
          <p:cNvSpPr>
            <a:spLocks noGrp="1"/>
          </p:cNvSpPr>
          <p:nvPr>
            <p:ph sz="half" idx="10"/>
          </p:nvPr>
        </p:nvSpPr>
        <p:spPr>
          <a:xfrm>
            <a:off x="457200" y="340156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6" name="Picture 15"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6" name="TextBox 5"/>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12249063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a:ln>
            <a:noFill/>
            <a:tailEnd type="triangle"/>
          </a:ln>
        </p:spPr>
      </p:pic>
      <p:sp>
        <p:nvSpPr>
          <p:cNvPr id="39" name="TextBox 38"/>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
        <p:nvSpPr>
          <p:cNvPr id="40" name="Rounded Rectangle 39"/>
          <p:cNvSpPr/>
          <p:nvPr userDrawn="1"/>
        </p:nvSpPr>
        <p:spPr>
          <a:xfrm>
            <a:off x="460375" y="1427163"/>
            <a:ext cx="8223250" cy="169539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1" name="Rounded Rectangle 40"/>
          <p:cNvSpPr/>
          <p:nvPr userDrawn="1"/>
        </p:nvSpPr>
        <p:spPr>
          <a:xfrm>
            <a:off x="576728" y="1506320"/>
            <a:ext cx="8000537" cy="1547475"/>
          </a:xfrm>
          <a:prstGeom prst="roundRect">
            <a:avLst>
              <a:gd name="adj" fmla="val 0"/>
            </a:avLst>
          </a:prstGeom>
          <a:solidFill>
            <a:schemeClr val="bg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761970">
              <a:buFont typeface="Arial" panose="020B0604020202020204" pitchFamily="34" charset="0"/>
              <a:buChar char="•"/>
            </a:pPr>
            <a:endParaRPr lang="en-US" sz="1000" dirty="0">
              <a:solidFill>
                <a:schemeClr val="tx1"/>
              </a:solidFill>
            </a:endParaRPr>
          </a:p>
        </p:txBody>
      </p:sp>
      <p:sp>
        <p:nvSpPr>
          <p:cNvPr id="42" name="Rounded Rectangle 41"/>
          <p:cNvSpPr/>
          <p:nvPr userDrawn="1"/>
        </p:nvSpPr>
        <p:spPr>
          <a:xfrm>
            <a:off x="460375" y="3413344"/>
            <a:ext cx="3965291" cy="1131875"/>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3" name="Rectangle 42"/>
          <p:cNvSpPr/>
          <p:nvPr userDrawn="1"/>
        </p:nvSpPr>
        <p:spPr>
          <a:xfrm>
            <a:off x="567215"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Prepared </a:t>
            </a:r>
            <a:r>
              <a:rPr lang="en-US" sz="1100" b="1" dirty="0" smtClean="0">
                <a:solidFill>
                  <a:srgbClr val="000000"/>
                </a:solidFill>
              </a:rPr>
              <a:t>by</a:t>
            </a:r>
            <a:endParaRPr lang="en-US" sz="1100" b="1" dirty="0">
              <a:solidFill>
                <a:srgbClr val="000000"/>
              </a:solidFill>
            </a:endParaRPr>
          </a:p>
        </p:txBody>
      </p:sp>
      <p:sp>
        <p:nvSpPr>
          <p:cNvPr id="44" name="Rectangle 43"/>
          <p:cNvSpPr/>
          <p:nvPr userDrawn="1"/>
        </p:nvSpPr>
        <p:spPr>
          <a:xfrm>
            <a:off x="567215"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45" name="Rectangle 44"/>
          <p:cNvSpPr/>
          <p:nvPr userDrawn="1"/>
        </p:nvSpPr>
        <p:spPr>
          <a:xfrm>
            <a:off x="1697217"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000" dirty="0" smtClean="0">
                <a:solidFill>
                  <a:srgbClr val="000000"/>
                </a:solidFill>
              </a:rPr>
              <a:t> </a:t>
            </a:r>
            <a:endParaRPr lang="en-US" sz="1000" dirty="0">
              <a:solidFill>
                <a:srgbClr val="000000"/>
              </a:solidFill>
            </a:endParaRPr>
          </a:p>
        </p:txBody>
      </p:sp>
      <p:sp>
        <p:nvSpPr>
          <p:cNvPr id="46" name="Rectangle 45"/>
          <p:cNvSpPr/>
          <p:nvPr userDrawn="1"/>
        </p:nvSpPr>
        <p:spPr>
          <a:xfrm>
            <a:off x="1697217"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47" name="Rounded Rectangle 46"/>
          <p:cNvSpPr/>
          <p:nvPr userDrawn="1"/>
        </p:nvSpPr>
        <p:spPr>
          <a:xfrm>
            <a:off x="4718334" y="3413344"/>
            <a:ext cx="3965291" cy="1131875"/>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8" name="Rectangle 47"/>
          <p:cNvSpPr/>
          <p:nvPr userDrawn="1"/>
        </p:nvSpPr>
        <p:spPr>
          <a:xfrm>
            <a:off x="4825174"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Reviewed </a:t>
            </a:r>
            <a:r>
              <a:rPr lang="en-US" sz="1100" b="1" dirty="0" smtClean="0">
                <a:solidFill>
                  <a:srgbClr val="000000"/>
                </a:solidFill>
              </a:rPr>
              <a:t>by</a:t>
            </a:r>
            <a:endParaRPr lang="en-US" sz="1100" b="1" dirty="0">
              <a:solidFill>
                <a:srgbClr val="000000"/>
              </a:solidFill>
            </a:endParaRPr>
          </a:p>
        </p:txBody>
      </p:sp>
      <p:sp>
        <p:nvSpPr>
          <p:cNvPr id="49" name="Rectangle 48"/>
          <p:cNvSpPr/>
          <p:nvPr userDrawn="1"/>
        </p:nvSpPr>
        <p:spPr>
          <a:xfrm>
            <a:off x="4825174"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50" name="Rectangle 49"/>
          <p:cNvSpPr/>
          <p:nvPr userDrawn="1"/>
        </p:nvSpPr>
        <p:spPr>
          <a:xfrm>
            <a:off x="5955176"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1" name="Rectangle 50"/>
          <p:cNvSpPr/>
          <p:nvPr userDrawn="1"/>
        </p:nvSpPr>
        <p:spPr>
          <a:xfrm>
            <a:off x="5955176"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2" name="Content Placeholder 4"/>
          <p:cNvSpPr>
            <a:spLocks noGrp="1"/>
          </p:cNvSpPr>
          <p:nvPr>
            <p:ph sz="quarter" idx="23"/>
          </p:nvPr>
        </p:nvSpPr>
        <p:spPr>
          <a:xfrm>
            <a:off x="576728" y="1514967"/>
            <a:ext cx="8000537" cy="1538828"/>
          </a:xfrm>
          <a:prstGeom prst="rect">
            <a:avLst/>
          </a:prstGeom>
        </p:spPr>
        <p:txBody>
          <a:bodyPr anchor="ctr"/>
          <a:lstStyle>
            <a:lvl1pPr marL="171450" indent="-171450" algn="l" defTabSz="761970"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1pPr>
            <a:lvl2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2pPr>
            <a:lvl3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3pPr>
            <a:lvl4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4pPr>
            <a:lvl5pPr marL="171450" indent="-171450" algn="l" defTabSz="761970" rtl="0" eaLnBrk="1" latinLnBrk="0" hangingPunct="1">
              <a:buFont typeface="Arial" panose="020B0604020202020204" pitchFamily="34" charset="0"/>
              <a:buChar char="•"/>
              <a:defRPr lang="en-US" sz="1000" kern="1200" dirty="0">
                <a:solidFill>
                  <a:schemeClr val="tx1"/>
                </a:solidFill>
                <a:latin typeface="+mn-lt"/>
                <a:ea typeface="+mn-ea"/>
                <a:cs typeface="+mn-cs"/>
              </a:defRPr>
            </a:lvl5pPr>
          </a:lstStyle>
          <a:p>
            <a:pPr lvl="0"/>
            <a:r>
              <a:rPr lang="en-US" dirty="0" smtClean="0"/>
              <a:t>Click to edit Master text styles</a:t>
            </a:r>
          </a:p>
        </p:txBody>
      </p:sp>
      <p:sp>
        <p:nvSpPr>
          <p:cNvPr id="53" name="Text Placeholder 35"/>
          <p:cNvSpPr>
            <a:spLocks noGrp="1"/>
          </p:cNvSpPr>
          <p:nvPr>
            <p:ph type="body" sz="quarter" idx="24"/>
          </p:nvPr>
        </p:nvSpPr>
        <p:spPr>
          <a:xfrm>
            <a:off x="1702083" y="3847728"/>
            <a:ext cx="2587977"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4" name="Text Placeholder 35"/>
          <p:cNvSpPr>
            <a:spLocks noGrp="1"/>
          </p:cNvSpPr>
          <p:nvPr>
            <p:ph type="body" sz="quarter" idx="25"/>
          </p:nvPr>
        </p:nvSpPr>
        <p:spPr>
          <a:xfrm>
            <a:off x="1702083" y="4211278"/>
            <a:ext cx="2587977" cy="24573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5" name="Text Placeholder 35"/>
          <p:cNvSpPr>
            <a:spLocks noGrp="1"/>
          </p:cNvSpPr>
          <p:nvPr>
            <p:ph type="body" sz="quarter" idx="26"/>
          </p:nvPr>
        </p:nvSpPr>
        <p:spPr>
          <a:xfrm>
            <a:off x="5960042" y="3847728"/>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6" name="Text Placeholder 35"/>
          <p:cNvSpPr>
            <a:spLocks noGrp="1"/>
          </p:cNvSpPr>
          <p:nvPr>
            <p:ph type="body" sz="quarter" idx="27"/>
          </p:nvPr>
        </p:nvSpPr>
        <p:spPr>
          <a:xfrm>
            <a:off x="5960042" y="4210703"/>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7" name="Content Placeholder 68"/>
          <p:cNvSpPr>
            <a:spLocks noGrp="1"/>
          </p:cNvSpPr>
          <p:nvPr>
            <p:ph sz="quarter" idx="28"/>
          </p:nvPr>
        </p:nvSpPr>
        <p:spPr>
          <a:xfrm>
            <a:off x="567215"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
        <p:nvSpPr>
          <p:cNvPr id="58" name="Content Placeholder 68"/>
          <p:cNvSpPr>
            <a:spLocks noGrp="1"/>
          </p:cNvSpPr>
          <p:nvPr>
            <p:ph sz="quarter" idx="29"/>
          </p:nvPr>
        </p:nvSpPr>
        <p:spPr>
          <a:xfrm>
            <a:off x="4825174"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Tree>
    <p:extLst>
      <p:ext uri="{BB962C8B-B14F-4D97-AF65-F5344CB8AC3E}">
        <p14:creationId xmlns:p14="http://schemas.microsoft.com/office/powerpoint/2010/main" val="22583793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descr="Cover4.jpg"/>
          <p:cNvPicPr>
            <a:picLocks noChangeAspect="1"/>
          </p:cNvPicPr>
          <p:nvPr userDrawn="1"/>
        </p:nvPicPr>
        <p:blipFill rotWithShape="1">
          <a:blip r:embed="rId2">
            <a:extLst>
              <a:ext uri="{28A0092B-C50C-407E-A947-70E740481C1C}">
                <a14:useLocalDpi xmlns:a14="http://schemas.microsoft.com/office/drawing/2010/main" val="0"/>
              </a:ext>
            </a:extLst>
          </a:blip>
          <a:srcRect b="33333"/>
          <a:stretch/>
        </p:blipFill>
        <p:spPr>
          <a:xfrm>
            <a:off x="0" y="0"/>
            <a:ext cx="9144000" cy="3810000"/>
          </a:xfrm>
          <a:prstGeom prst="rect">
            <a:avLst/>
          </a:prstGeom>
        </p:spPr>
      </p:pic>
      <p:sp>
        <p:nvSpPr>
          <p:cNvPr id="5" name="Rectangle 4"/>
          <p:cNvSpPr/>
          <p:nvPr userDrawn="1"/>
        </p:nvSpPr>
        <p:spPr>
          <a:xfrm>
            <a:off x="0" y="3116000"/>
            <a:ext cx="7772857" cy="1371600"/>
          </a:xfrm>
          <a:custGeom>
            <a:avLst/>
            <a:gdLst>
              <a:gd name="connsiteX0" fmla="*/ 0 w 7775575"/>
              <a:gd name="connsiteY0" fmla="*/ 0 h 1401379"/>
              <a:gd name="connsiteX1" fmla="*/ 7775575 w 7775575"/>
              <a:gd name="connsiteY1" fmla="*/ 0 h 1401379"/>
              <a:gd name="connsiteX2" fmla="*/ 7775575 w 7775575"/>
              <a:gd name="connsiteY2" fmla="*/ 1401379 h 1401379"/>
              <a:gd name="connsiteX3" fmla="*/ 0 w 7775575"/>
              <a:gd name="connsiteY3" fmla="*/ 1401379 h 1401379"/>
              <a:gd name="connsiteX4" fmla="*/ 0 w 7775575"/>
              <a:gd name="connsiteY4" fmla="*/ 0 h 1401379"/>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0 w 7775575"/>
              <a:gd name="connsiteY4" fmla="*/ 1412328 h 1412328"/>
              <a:gd name="connsiteX5" fmla="*/ 0 w 7775575"/>
              <a:gd name="connsiteY5"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2811 w 7775575"/>
              <a:gd name="connsiteY3" fmla="*/ 711638 h 1412328"/>
              <a:gd name="connsiteX4" fmla="*/ 7775575 w 7775575"/>
              <a:gd name="connsiteY4" fmla="*/ 1412328 h 1412328"/>
              <a:gd name="connsiteX5" fmla="*/ 7521015 w 7775575"/>
              <a:gd name="connsiteY5" fmla="*/ 1412328 h 1412328"/>
              <a:gd name="connsiteX6" fmla="*/ 0 w 7775575"/>
              <a:gd name="connsiteY6" fmla="*/ 1412328 h 1412328"/>
              <a:gd name="connsiteX7" fmla="*/ 0 w 7775575"/>
              <a:gd name="connsiteY7" fmla="*/ 10949 h 1412328"/>
              <a:gd name="connsiteX0" fmla="*/ 0 w 7775575"/>
              <a:gd name="connsiteY0" fmla="*/ 10949 h 1412328"/>
              <a:gd name="connsiteX1" fmla="*/ 7488172 w 7775575"/>
              <a:gd name="connsiteY1" fmla="*/ 0 h 1412328"/>
              <a:gd name="connsiteX2" fmla="*/ 7772811 w 7775575"/>
              <a:gd name="connsiteY2" fmla="*/ 711638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8171670"/>
              <a:gd name="connsiteY0" fmla="*/ 10949 h 1412328"/>
              <a:gd name="connsiteX1" fmla="*/ 7488172 w 8171670"/>
              <a:gd name="connsiteY1" fmla="*/ 0 h 1412328"/>
              <a:gd name="connsiteX2" fmla="*/ 7772811 w 8171670"/>
              <a:gd name="connsiteY2" fmla="*/ 711638 h 1412328"/>
              <a:gd name="connsiteX3" fmla="*/ 7521015 w 8171670"/>
              <a:gd name="connsiteY3" fmla="*/ 1412328 h 1412328"/>
              <a:gd name="connsiteX4" fmla="*/ 0 w 8171670"/>
              <a:gd name="connsiteY4" fmla="*/ 1412328 h 1412328"/>
              <a:gd name="connsiteX5" fmla="*/ 0 w 8171670"/>
              <a:gd name="connsiteY5" fmla="*/ 10949 h 1412328"/>
              <a:gd name="connsiteX0" fmla="*/ 0 w 7772897"/>
              <a:gd name="connsiteY0" fmla="*/ 10949 h 1412330"/>
              <a:gd name="connsiteX1" fmla="*/ 7488172 w 7772897"/>
              <a:gd name="connsiteY1" fmla="*/ 0 h 1412330"/>
              <a:gd name="connsiteX2" fmla="*/ 7772811 w 7772897"/>
              <a:gd name="connsiteY2" fmla="*/ 711638 h 1412330"/>
              <a:gd name="connsiteX3" fmla="*/ 7521015 w 7772897"/>
              <a:gd name="connsiteY3" fmla="*/ 1412328 h 1412330"/>
              <a:gd name="connsiteX4" fmla="*/ 0 w 7772897"/>
              <a:gd name="connsiteY4" fmla="*/ 1412328 h 1412330"/>
              <a:gd name="connsiteX5" fmla="*/ 0 w 7772897"/>
              <a:gd name="connsiteY5" fmla="*/ 10949 h 1412330"/>
              <a:gd name="connsiteX0" fmla="*/ 0 w 7772857"/>
              <a:gd name="connsiteY0" fmla="*/ 10949 h 1412330"/>
              <a:gd name="connsiteX1" fmla="*/ 7488172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30"/>
              <a:gd name="connsiteX1" fmla="*/ 7305055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29"/>
              <a:gd name="connsiteX1" fmla="*/ 7305055 w 7772857"/>
              <a:gd name="connsiteY1" fmla="*/ 0 h 1412329"/>
              <a:gd name="connsiteX2" fmla="*/ 7772811 w 7772857"/>
              <a:gd name="connsiteY2" fmla="*/ 711638 h 1412329"/>
              <a:gd name="connsiteX3" fmla="*/ 7296550 w 7772857"/>
              <a:gd name="connsiteY3" fmla="*/ 1412328 h 1412329"/>
              <a:gd name="connsiteX4" fmla="*/ 0 w 7772857"/>
              <a:gd name="connsiteY4" fmla="*/ 1412328 h 1412329"/>
              <a:gd name="connsiteX5" fmla="*/ 0 w 7772857"/>
              <a:gd name="connsiteY5" fmla="*/ 10949 h 141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2857" h="1412329">
                <a:moveTo>
                  <a:pt x="0" y="10949"/>
                </a:moveTo>
                <a:lnTo>
                  <a:pt x="7305055" y="0"/>
                </a:lnTo>
                <a:lnTo>
                  <a:pt x="7772811" y="711638"/>
                </a:lnTo>
                <a:cubicBezTo>
                  <a:pt x="7778285" y="704840"/>
                  <a:pt x="7298390" y="1413685"/>
                  <a:pt x="7296550" y="1412328"/>
                </a:cubicBezTo>
                <a:lnTo>
                  <a:pt x="0" y="1412328"/>
                </a:lnTo>
                <a:lnTo>
                  <a:pt x="0" y="1094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657600" tIns="0" rIns="0" bIns="0" rtlCol="0" anchor="ctr"/>
          <a:lstStyle/>
          <a:p>
            <a:pPr>
              <a:spcAft>
                <a:spcPts val="500"/>
              </a:spcAft>
            </a:pPr>
            <a:endParaRPr lang="en-US" sz="2000" dirty="0">
              <a:solidFill>
                <a:schemeClr val="bg1"/>
              </a:solidFill>
              <a:latin typeface="Minion Pro"/>
              <a:cs typeface="Minion Pro"/>
            </a:endParaRPr>
          </a:p>
        </p:txBody>
      </p:sp>
      <p:pic>
        <p:nvPicPr>
          <p:cNvPr id="7" name="Picture 6" descr="Tata and TCS logo.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3" name="Title 2"/>
          <p:cNvSpPr>
            <a:spLocks noGrp="1"/>
          </p:cNvSpPr>
          <p:nvPr>
            <p:ph type="title"/>
          </p:nvPr>
        </p:nvSpPr>
        <p:spPr>
          <a:xfrm>
            <a:off x="0" y="3257550"/>
            <a:ext cx="7286625"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0" y="3894800"/>
            <a:ext cx="7286625"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9" name="Picture 8" descr="PALS New logo.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4087453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7200" y="1416050"/>
            <a:ext cx="8229600" cy="3613150"/>
          </a:xfrm>
          <a:prstGeom prst="rect">
            <a:avLst/>
          </a:prstGeom>
        </p:spPr>
        <p:txBody>
          <a:bodyPr lIns="0" tIns="0"/>
          <a:lstStyle>
            <a:lvl1pPr marL="174625" indent="-174625" algn="l" defTabSz="457200" rtl="0" eaLnBrk="1" latinLnBrk="0" hangingPunct="1">
              <a:spcBef>
                <a:spcPts val="0"/>
              </a:spcBef>
              <a:spcAft>
                <a:spcPts val="600"/>
              </a:spcAft>
              <a:buSzPct val="100000"/>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defRPr lang="en-US" sz="1200" kern="1200" dirty="0" smtClean="0">
                <a:solidFill>
                  <a:schemeClr val="tx1"/>
                </a:solidFill>
                <a:latin typeface="+mn-lt"/>
                <a:ea typeface="+mn-ea"/>
                <a:cs typeface="+mn-cs"/>
              </a:defRPr>
            </a:lvl2pPr>
            <a:lvl3pPr marL="517525" indent="-174625" algn="l" defTabSz="457200" rtl="0" eaLnBrk="1" latinLnBrk="0" hangingPunct="1">
              <a:spcBef>
                <a:spcPts val="0"/>
              </a:spcBef>
              <a:spcAft>
                <a:spcPts val="600"/>
              </a:spcAft>
              <a:buSzPct val="80000"/>
              <a:buFont typeface="Wingdings" panose="05000000000000000000" pitchFamily="2" charset="2"/>
              <a:buChar char="§"/>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Calibri" panose="020F0502020204030204" pitchFamily="34" charset="0"/>
              <a:buChar char="−"/>
              <a:defRPr lang="en-US" sz="1200" kern="1200" dirty="0">
                <a:solidFill>
                  <a:schemeClr val="tx1"/>
                </a:solidFill>
                <a:latin typeface="+mn-lt"/>
                <a:ea typeface="+mn-ea"/>
                <a:cs typeface="+mn-cs"/>
              </a:defRPr>
            </a:lvl4pPr>
            <a:lvl5pPr>
              <a:spcBef>
                <a:spcPts val="0"/>
              </a:spcBef>
              <a:spcAft>
                <a:spcPts val="600"/>
              </a:spcAft>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1"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2" name="Picture 11"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6" name="TextBox 5"/>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33479501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7200" y="1416050"/>
            <a:ext cx="8229600" cy="3613150"/>
          </a:xfrm>
          <a:prstGeom prst="rect">
            <a:avLst/>
          </a:prstGeom>
        </p:spPr>
        <p:txBody>
          <a:bodyPr lIns="0" tIns="0"/>
          <a:lstStyle>
            <a:lvl1pPr marL="174625" indent="-174625" algn="l" defTabSz="457200" rtl="0" eaLnBrk="1" latinLnBrk="0" hangingPunct="1">
              <a:spcBef>
                <a:spcPts val="0"/>
              </a:spcBef>
              <a:spcAft>
                <a:spcPts val="600"/>
              </a:spcAft>
              <a:buSzPct val="100000"/>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defRPr lang="en-US" sz="1200" kern="1200" dirty="0" smtClean="0">
                <a:solidFill>
                  <a:schemeClr val="tx1"/>
                </a:solidFill>
                <a:latin typeface="+mn-lt"/>
                <a:ea typeface="+mn-ea"/>
                <a:cs typeface="+mn-cs"/>
              </a:defRPr>
            </a:lvl2pPr>
            <a:lvl3pPr marL="517525" indent="-174625" algn="l" defTabSz="457200" rtl="0" eaLnBrk="1" latinLnBrk="0" hangingPunct="1">
              <a:spcBef>
                <a:spcPts val="0"/>
              </a:spcBef>
              <a:spcAft>
                <a:spcPts val="600"/>
              </a:spcAft>
              <a:buSzPct val="80000"/>
              <a:buFont typeface="Wingdings" panose="05000000000000000000" pitchFamily="2" charset="2"/>
              <a:buChar char="§"/>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Calibri" panose="020F0502020204030204" pitchFamily="34" charset="0"/>
              <a:buChar char="−"/>
              <a:defRPr lang="en-US" sz="1200" kern="1200" dirty="0">
                <a:solidFill>
                  <a:schemeClr val="tx1"/>
                </a:solidFill>
                <a:latin typeface="+mn-lt"/>
                <a:ea typeface="+mn-ea"/>
                <a:cs typeface="+mn-cs"/>
              </a:defRPr>
            </a:lvl4pPr>
            <a:lvl5pPr>
              <a:spcBef>
                <a:spcPts val="0"/>
              </a:spcBef>
              <a:spcAft>
                <a:spcPts val="600"/>
              </a:spcAft>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1"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2" name="Picture 11"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5" name="TextBox 4"/>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11524317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userDrawn="1"/>
        </p:nvSpPr>
        <p:spPr>
          <a:xfrm>
            <a:off x="0" y="0"/>
            <a:ext cx="9144000" cy="3630168"/>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21" name="Picture 20"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102621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10" name="Rectangle 9"/>
          <p:cNvSpPr/>
          <p:nvPr userDrawn="1"/>
        </p:nvSpPr>
        <p:spPr>
          <a:xfrm>
            <a:off x="0" y="-2112"/>
            <a:ext cx="9144000" cy="5717112"/>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PALS New logo.wmf"/>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41190448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mj-lt"/>
              <a:buAutoNum type="arabicPeriod"/>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8" name="Content Placeholder 2"/>
          <p:cNvSpPr>
            <a:spLocks noGrp="1"/>
          </p:cNvSpPr>
          <p:nvPr>
            <p:ph sz="half" idx="13"/>
          </p:nvPr>
        </p:nvSpPr>
        <p:spPr>
          <a:xfrm>
            <a:off x="475488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63513"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0" name="Picture 9"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6"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7" name="TextBox 6"/>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5548327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2"/>
          <p:cNvSpPr>
            <a:spLocks noGrp="1"/>
          </p:cNvSpPr>
          <p:nvPr>
            <p:ph sz="half" idx="1"/>
          </p:nvPr>
        </p:nvSpPr>
        <p:spPr>
          <a:xfrm>
            <a:off x="457200" y="141604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14" name="Content Placeholder 2"/>
          <p:cNvSpPr>
            <a:spLocks noGrp="1"/>
          </p:cNvSpPr>
          <p:nvPr>
            <p:ph sz="half" idx="10"/>
          </p:nvPr>
        </p:nvSpPr>
        <p:spPr>
          <a:xfrm>
            <a:off x="457200" y="340156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6" name="TextBox 5"/>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2522831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a:ln>
            <a:noFill/>
            <a:tailEnd type="triangle"/>
          </a:ln>
        </p:spPr>
      </p:pic>
      <p:sp>
        <p:nvSpPr>
          <p:cNvPr id="39" name="TextBox 38"/>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
        <p:nvSpPr>
          <p:cNvPr id="40" name="Rounded Rectangle 39"/>
          <p:cNvSpPr/>
          <p:nvPr userDrawn="1"/>
        </p:nvSpPr>
        <p:spPr>
          <a:xfrm>
            <a:off x="460375" y="1427163"/>
            <a:ext cx="8223250" cy="169539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1" name="Rounded Rectangle 40"/>
          <p:cNvSpPr/>
          <p:nvPr userDrawn="1"/>
        </p:nvSpPr>
        <p:spPr>
          <a:xfrm>
            <a:off x="576728" y="1506320"/>
            <a:ext cx="8000537" cy="1547475"/>
          </a:xfrm>
          <a:prstGeom prst="roundRect">
            <a:avLst>
              <a:gd name="adj" fmla="val 0"/>
            </a:avLst>
          </a:prstGeom>
          <a:solidFill>
            <a:schemeClr val="bg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761970">
              <a:buFont typeface="Arial" panose="020B0604020202020204" pitchFamily="34" charset="0"/>
              <a:buChar char="•"/>
            </a:pPr>
            <a:endParaRPr lang="en-US" sz="1000" dirty="0">
              <a:solidFill>
                <a:schemeClr val="tx1"/>
              </a:solidFill>
            </a:endParaRPr>
          </a:p>
        </p:txBody>
      </p:sp>
      <p:sp>
        <p:nvSpPr>
          <p:cNvPr id="42" name="Rounded Rectangle 41"/>
          <p:cNvSpPr/>
          <p:nvPr userDrawn="1"/>
        </p:nvSpPr>
        <p:spPr>
          <a:xfrm>
            <a:off x="460375" y="3413344"/>
            <a:ext cx="3965291" cy="1131875"/>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3" name="Rectangle 42"/>
          <p:cNvSpPr/>
          <p:nvPr userDrawn="1"/>
        </p:nvSpPr>
        <p:spPr>
          <a:xfrm>
            <a:off x="567215"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Prepared </a:t>
            </a:r>
            <a:r>
              <a:rPr lang="en-US" sz="1100" b="1" dirty="0" smtClean="0">
                <a:solidFill>
                  <a:srgbClr val="000000"/>
                </a:solidFill>
              </a:rPr>
              <a:t>by</a:t>
            </a:r>
            <a:endParaRPr lang="en-US" sz="1100" b="1" dirty="0">
              <a:solidFill>
                <a:srgbClr val="000000"/>
              </a:solidFill>
            </a:endParaRPr>
          </a:p>
        </p:txBody>
      </p:sp>
      <p:sp>
        <p:nvSpPr>
          <p:cNvPr id="44" name="Rectangle 43"/>
          <p:cNvSpPr/>
          <p:nvPr userDrawn="1"/>
        </p:nvSpPr>
        <p:spPr>
          <a:xfrm>
            <a:off x="567215"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45" name="Rectangle 44"/>
          <p:cNvSpPr/>
          <p:nvPr userDrawn="1"/>
        </p:nvSpPr>
        <p:spPr>
          <a:xfrm>
            <a:off x="1697217"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000" dirty="0" smtClean="0">
                <a:solidFill>
                  <a:srgbClr val="000000"/>
                </a:solidFill>
              </a:rPr>
              <a:t> </a:t>
            </a:r>
            <a:endParaRPr lang="en-US" sz="1000" dirty="0">
              <a:solidFill>
                <a:srgbClr val="000000"/>
              </a:solidFill>
            </a:endParaRPr>
          </a:p>
        </p:txBody>
      </p:sp>
      <p:sp>
        <p:nvSpPr>
          <p:cNvPr id="46" name="Rectangle 45"/>
          <p:cNvSpPr/>
          <p:nvPr userDrawn="1"/>
        </p:nvSpPr>
        <p:spPr>
          <a:xfrm>
            <a:off x="1697217"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47" name="Rounded Rectangle 46"/>
          <p:cNvSpPr/>
          <p:nvPr userDrawn="1"/>
        </p:nvSpPr>
        <p:spPr>
          <a:xfrm>
            <a:off x="4718334" y="3413344"/>
            <a:ext cx="3965291" cy="1131875"/>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8" name="Rectangle 47"/>
          <p:cNvSpPr/>
          <p:nvPr userDrawn="1"/>
        </p:nvSpPr>
        <p:spPr>
          <a:xfrm>
            <a:off x="4825174"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Reviewed </a:t>
            </a:r>
            <a:r>
              <a:rPr lang="en-US" sz="1100" b="1" dirty="0" smtClean="0">
                <a:solidFill>
                  <a:srgbClr val="000000"/>
                </a:solidFill>
              </a:rPr>
              <a:t>by</a:t>
            </a:r>
            <a:endParaRPr lang="en-US" sz="1100" b="1" dirty="0">
              <a:solidFill>
                <a:srgbClr val="000000"/>
              </a:solidFill>
            </a:endParaRPr>
          </a:p>
        </p:txBody>
      </p:sp>
      <p:sp>
        <p:nvSpPr>
          <p:cNvPr id="49" name="Rectangle 48"/>
          <p:cNvSpPr/>
          <p:nvPr userDrawn="1"/>
        </p:nvSpPr>
        <p:spPr>
          <a:xfrm>
            <a:off x="4825174"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50" name="Rectangle 49"/>
          <p:cNvSpPr/>
          <p:nvPr userDrawn="1"/>
        </p:nvSpPr>
        <p:spPr>
          <a:xfrm>
            <a:off x="5955176"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1" name="Rectangle 50"/>
          <p:cNvSpPr/>
          <p:nvPr userDrawn="1"/>
        </p:nvSpPr>
        <p:spPr>
          <a:xfrm>
            <a:off x="5955176"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2" name="Content Placeholder 4"/>
          <p:cNvSpPr>
            <a:spLocks noGrp="1"/>
          </p:cNvSpPr>
          <p:nvPr>
            <p:ph sz="quarter" idx="23"/>
          </p:nvPr>
        </p:nvSpPr>
        <p:spPr>
          <a:xfrm>
            <a:off x="576728" y="1514967"/>
            <a:ext cx="8000537" cy="1538828"/>
          </a:xfrm>
          <a:prstGeom prst="rect">
            <a:avLst/>
          </a:prstGeom>
        </p:spPr>
        <p:txBody>
          <a:bodyPr anchor="ctr"/>
          <a:lstStyle>
            <a:lvl1pPr marL="171450" indent="-171450" algn="l" defTabSz="761970"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1pPr>
            <a:lvl2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2pPr>
            <a:lvl3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3pPr>
            <a:lvl4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4pPr>
            <a:lvl5pPr marL="171450" indent="-171450" algn="l" defTabSz="761970" rtl="0" eaLnBrk="1" latinLnBrk="0" hangingPunct="1">
              <a:buFont typeface="Arial" panose="020B0604020202020204" pitchFamily="34" charset="0"/>
              <a:buChar char="•"/>
              <a:defRPr lang="en-US" sz="1000" kern="1200" dirty="0">
                <a:solidFill>
                  <a:schemeClr val="tx1"/>
                </a:solidFill>
                <a:latin typeface="+mn-lt"/>
                <a:ea typeface="+mn-ea"/>
                <a:cs typeface="+mn-cs"/>
              </a:defRPr>
            </a:lvl5pPr>
          </a:lstStyle>
          <a:p>
            <a:pPr lvl="0"/>
            <a:r>
              <a:rPr lang="en-US" dirty="0" smtClean="0"/>
              <a:t>Click to edit Master text styles</a:t>
            </a:r>
          </a:p>
        </p:txBody>
      </p:sp>
      <p:sp>
        <p:nvSpPr>
          <p:cNvPr id="53" name="Text Placeholder 35"/>
          <p:cNvSpPr>
            <a:spLocks noGrp="1"/>
          </p:cNvSpPr>
          <p:nvPr>
            <p:ph type="body" sz="quarter" idx="24"/>
          </p:nvPr>
        </p:nvSpPr>
        <p:spPr>
          <a:xfrm>
            <a:off x="1702083" y="3847728"/>
            <a:ext cx="2587977"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4" name="Text Placeholder 35"/>
          <p:cNvSpPr>
            <a:spLocks noGrp="1"/>
          </p:cNvSpPr>
          <p:nvPr>
            <p:ph type="body" sz="quarter" idx="25"/>
          </p:nvPr>
        </p:nvSpPr>
        <p:spPr>
          <a:xfrm>
            <a:off x="1702083" y="4211278"/>
            <a:ext cx="2587977" cy="24573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5" name="Text Placeholder 35"/>
          <p:cNvSpPr>
            <a:spLocks noGrp="1"/>
          </p:cNvSpPr>
          <p:nvPr>
            <p:ph type="body" sz="quarter" idx="26"/>
          </p:nvPr>
        </p:nvSpPr>
        <p:spPr>
          <a:xfrm>
            <a:off x="5960042" y="3847728"/>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6" name="Text Placeholder 35"/>
          <p:cNvSpPr>
            <a:spLocks noGrp="1"/>
          </p:cNvSpPr>
          <p:nvPr>
            <p:ph type="body" sz="quarter" idx="27"/>
          </p:nvPr>
        </p:nvSpPr>
        <p:spPr>
          <a:xfrm>
            <a:off x="5960042" y="4210703"/>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7" name="Content Placeholder 68"/>
          <p:cNvSpPr>
            <a:spLocks noGrp="1"/>
          </p:cNvSpPr>
          <p:nvPr>
            <p:ph sz="quarter" idx="28"/>
          </p:nvPr>
        </p:nvSpPr>
        <p:spPr>
          <a:xfrm>
            <a:off x="567215"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
        <p:nvSpPr>
          <p:cNvPr id="58" name="Content Placeholder 68"/>
          <p:cNvSpPr>
            <a:spLocks noGrp="1"/>
          </p:cNvSpPr>
          <p:nvPr>
            <p:ph sz="quarter" idx="29"/>
          </p:nvPr>
        </p:nvSpPr>
        <p:spPr>
          <a:xfrm>
            <a:off x="4825174"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Tree>
    <p:extLst>
      <p:ext uri="{BB962C8B-B14F-4D97-AF65-F5344CB8AC3E}">
        <p14:creationId xmlns:p14="http://schemas.microsoft.com/office/powerpoint/2010/main" val="2456190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10" name="Rectangle 9"/>
          <p:cNvSpPr/>
          <p:nvPr userDrawn="1"/>
        </p:nvSpPr>
        <p:spPr>
          <a:xfrm>
            <a:off x="1" y="-1"/>
            <a:ext cx="9144000" cy="3629025"/>
          </a:xfrm>
          <a:prstGeom prst="rect">
            <a:avLst/>
          </a:prstGeom>
          <a:solidFill>
            <a:srgbClr val="0066B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21" name="Picture 20"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060275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10" name="Rectangle 9"/>
          <p:cNvSpPr/>
          <p:nvPr userDrawn="1"/>
        </p:nvSpPr>
        <p:spPr>
          <a:xfrm>
            <a:off x="0" y="0"/>
            <a:ext cx="9144000" cy="5715000"/>
          </a:xfrm>
          <a:prstGeom prst="rect">
            <a:avLst/>
          </a:prstGeom>
          <a:solidFill>
            <a:srgbClr val="0066B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PALS New logo.wmf"/>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2240863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mj-lt"/>
              <a:buAutoNum type="arabicPeriod"/>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8" name="Content Placeholder 2"/>
          <p:cNvSpPr>
            <a:spLocks noGrp="1"/>
          </p:cNvSpPr>
          <p:nvPr>
            <p:ph sz="half" idx="13"/>
          </p:nvPr>
        </p:nvSpPr>
        <p:spPr>
          <a:xfrm>
            <a:off x="475488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63513"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0" name="Picture 9"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6"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7" name="TextBox 6"/>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1942831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2"/>
          <p:cNvSpPr>
            <a:spLocks noGrp="1"/>
          </p:cNvSpPr>
          <p:nvPr>
            <p:ph sz="half" idx="1"/>
          </p:nvPr>
        </p:nvSpPr>
        <p:spPr>
          <a:xfrm>
            <a:off x="457200" y="141604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14" name="Content Placeholder 2"/>
          <p:cNvSpPr>
            <a:spLocks noGrp="1"/>
          </p:cNvSpPr>
          <p:nvPr>
            <p:ph sz="half" idx="10"/>
          </p:nvPr>
        </p:nvSpPr>
        <p:spPr>
          <a:xfrm>
            <a:off x="457200" y="340156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6" name="TextBox 5"/>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312126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a:ln>
            <a:noFill/>
            <a:tailEnd type="triangle"/>
          </a:ln>
        </p:spPr>
      </p:pic>
      <p:sp>
        <p:nvSpPr>
          <p:cNvPr id="33" name="Rounded Rectangle 32"/>
          <p:cNvSpPr/>
          <p:nvPr/>
        </p:nvSpPr>
        <p:spPr>
          <a:xfrm>
            <a:off x="460375" y="1427163"/>
            <a:ext cx="8223250" cy="1695390"/>
          </a:xfrm>
          <a:prstGeom prst="roundRect">
            <a:avLst>
              <a:gd name="adj" fmla="val 0"/>
            </a:avLst>
          </a:prstGeom>
          <a:solidFill>
            <a:srgbClr val="138F9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a:endParaRPr lang="en-US" sz="917" dirty="0">
              <a:solidFill>
                <a:prstClr val="white"/>
              </a:solidFill>
            </a:endParaRPr>
          </a:p>
        </p:txBody>
      </p:sp>
      <p:sp>
        <p:nvSpPr>
          <p:cNvPr id="34" name="Rounded Rectangle 33"/>
          <p:cNvSpPr/>
          <p:nvPr/>
        </p:nvSpPr>
        <p:spPr>
          <a:xfrm>
            <a:off x="576728" y="1506320"/>
            <a:ext cx="8000537" cy="1547475"/>
          </a:xfrm>
          <a:prstGeom prst="roundRect">
            <a:avLst>
              <a:gd name="adj" fmla="val 0"/>
            </a:avLst>
          </a:prstGeom>
          <a:solidFill>
            <a:schemeClr val="bg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761970">
              <a:buFont typeface="Arial" panose="020B0604020202020204" pitchFamily="34" charset="0"/>
              <a:buChar char="•"/>
            </a:pPr>
            <a:endParaRPr lang="en-US" sz="1000" dirty="0">
              <a:solidFill>
                <a:schemeClr val="tx1"/>
              </a:solidFill>
            </a:endParaRPr>
          </a:p>
        </p:txBody>
      </p:sp>
      <p:sp>
        <p:nvSpPr>
          <p:cNvPr id="10" name="Rounded Rectangle 9"/>
          <p:cNvSpPr/>
          <p:nvPr/>
        </p:nvSpPr>
        <p:spPr>
          <a:xfrm>
            <a:off x="460375" y="3413344"/>
            <a:ext cx="3965291" cy="1131875"/>
          </a:xfrm>
          <a:prstGeom prst="roundRect">
            <a:avLst>
              <a:gd name="adj" fmla="val 0"/>
            </a:avLst>
          </a:prstGeom>
          <a:solidFill>
            <a:srgbClr val="138F9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1970"/>
            <a:endParaRPr lang="en-US" sz="1000" b="1" dirty="0">
              <a:solidFill>
                <a:prstClr val="white"/>
              </a:solidFill>
            </a:endParaRPr>
          </a:p>
        </p:txBody>
      </p:sp>
      <p:sp>
        <p:nvSpPr>
          <p:cNvPr id="12" name="Rectangle 11"/>
          <p:cNvSpPr/>
          <p:nvPr userDrawn="1"/>
        </p:nvSpPr>
        <p:spPr>
          <a:xfrm>
            <a:off x="567215"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Prepared </a:t>
            </a:r>
            <a:r>
              <a:rPr lang="en-US" sz="1100" b="1" dirty="0" smtClean="0">
                <a:solidFill>
                  <a:srgbClr val="000000"/>
                </a:solidFill>
              </a:rPr>
              <a:t>by</a:t>
            </a:r>
            <a:endParaRPr lang="en-US" sz="1100" b="1" dirty="0">
              <a:solidFill>
                <a:srgbClr val="000000"/>
              </a:solidFill>
            </a:endParaRPr>
          </a:p>
        </p:txBody>
      </p:sp>
      <p:sp>
        <p:nvSpPr>
          <p:cNvPr id="13" name="Rectangle 12"/>
          <p:cNvSpPr/>
          <p:nvPr userDrawn="1"/>
        </p:nvSpPr>
        <p:spPr>
          <a:xfrm>
            <a:off x="567215"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16" name="Rectangle 15"/>
          <p:cNvSpPr/>
          <p:nvPr/>
        </p:nvSpPr>
        <p:spPr>
          <a:xfrm>
            <a:off x="1697217"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000" dirty="0" smtClean="0">
                <a:solidFill>
                  <a:srgbClr val="000000"/>
                </a:solidFill>
              </a:rPr>
              <a:t> </a:t>
            </a:r>
            <a:endParaRPr lang="en-US" sz="1000" dirty="0">
              <a:solidFill>
                <a:srgbClr val="000000"/>
              </a:solidFill>
            </a:endParaRPr>
          </a:p>
        </p:txBody>
      </p:sp>
      <p:sp>
        <p:nvSpPr>
          <p:cNvPr id="17" name="Rectangle 16"/>
          <p:cNvSpPr/>
          <p:nvPr/>
        </p:nvSpPr>
        <p:spPr>
          <a:xfrm>
            <a:off x="1697217"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23" name="Rounded Rectangle 22"/>
          <p:cNvSpPr/>
          <p:nvPr/>
        </p:nvSpPr>
        <p:spPr>
          <a:xfrm>
            <a:off x="4718334" y="3413344"/>
            <a:ext cx="3965291" cy="1131875"/>
          </a:xfrm>
          <a:prstGeom prst="roundRect">
            <a:avLst>
              <a:gd name="adj" fmla="val 0"/>
            </a:avLst>
          </a:prstGeom>
          <a:solidFill>
            <a:srgbClr val="138F9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1970"/>
            <a:endParaRPr lang="en-US" sz="1000" b="1" dirty="0">
              <a:solidFill>
                <a:prstClr val="white"/>
              </a:solidFill>
            </a:endParaRPr>
          </a:p>
        </p:txBody>
      </p:sp>
      <p:sp>
        <p:nvSpPr>
          <p:cNvPr id="24" name="Rectangle 23"/>
          <p:cNvSpPr/>
          <p:nvPr userDrawn="1"/>
        </p:nvSpPr>
        <p:spPr>
          <a:xfrm>
            <a:off x="4825174"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Reviewed </a:t>
            </a:r>
            <a:r>
              <a:rPr lang="en-US" sz="1100" b="1" dirty="0" smtClean="0">
                <a:solidFill>
                  <a:srgbClr val="000000"/>
                </a:solidFill>
              </a:rPr>
              <a:t>by</a:t>
            </a:r>
            <a:endParaRPr lang="en-US" sz="1100" b="1" dirty="0">
              <a:solidFill>
                <a:srgbClr val="000000"/>
              </a:solidFill>
            </a:endParaRPr>
          </a:p>
        </p:txBody>
      </p:sp>
      <p:sp>
        <p:nvSpPr>
          <p:cNvPr id="25" name="Rectangle 24"/>
          <p:cNvSpPr/>
          <p:nvPr userDrawn="1"/>
        </p:nvSpPr>
        <p:spPr>
          <a:xfrm>
            <a:off x="4825174"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26" name="Rectangle 25"/>
          <p:cNvSpPr/>
          <p:nvPr/>
        </p:nvSpPr>
        <p:spPr>
          <a:xfrm>
            <a:off x="5955176"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27" name="Rectangle 26"/>
          <p:cNvSpPr/>
          <p:nvPr/>
        </p:nvSpPr>
        <p:spPr>
          <a:xfrm>
            <a:off x="5955176"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 name="Content Placeholder 4"/>
          <p:cNvSpPr>
            <a:spLocks noGrp="1"/>
          </p:cNvSpPr>
          <p:nvPr>
            <p:ph sz="quarter" idx="10"/>
          </p:nvPr>
        </p:nvSpPr>
        <p:spPr>
          <a:xfrm>
            <a:off x="576728" y="1514967"/>
            <a:ext cx="8000537" cy="1538828"/>
          </a:xfrm>
          <a:prstGeom prst="rect">
            <a:avLst/>
          </a:prstGeom>
        </p:spPr>
        <p:txBody>
          <a:bodyPr anchor="ctr"/>
          <a:lstStyle>
            <a:lvl1pPr marL="171450" indent="-171450" algn="l" defTabSz="761970"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1pPr>
            <a:lvl2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2pPr>
            <a:lvl3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3pPr>
            <a:lvl4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4pPr>
            <a:lvl5pPr marL="171450" indent="-171450" algn="l" defTabSz="761970" rtl="0" eaLnBrk="1" latinLnBrk="0" hangingPunct="1">
              <a:buFont typeface="Arial" panose="020B0604020202020204" pitchFamily="34" charset="0"/>
              <a:buChar char="•"/>
              <a:defRPr lang="en-US" sz="1000" kern="1200" dirty="0">
                <a:solidFill>
                  <a:schemeClr val="tx1"/>
                </a:solidFill>
                <a:latin typeface="+mn-lt"/>
                <a:ea typeface="+mn-ea"/>
                <a:cs typeface="+mn-cs"/>
              </a:defRPr>
            </a:lvl5pPr>
          </a:lstStyle>
          <a:p>
            <a:pPr lvl="0"/>
            <a:r>
              <a:rPr lang="en-US" dirty="0" smtClean="0"/>
              <a:t>Click to edit Master text styles</a:t>
            </a:r>
          </a:p>
        </p:txBody>
      </p:sp>
      <p:sp>
        <p:nvSpPr>
          <p:cNvPr id="36" name="Text Placeholder 35"/>
          <p:cNvSpPr>
            <a:spLocks noGrp="1"/>
          </p:cNvSpPr>
          <p:nvPr>
            <p:ph type="body" sz="quarter" idx="11"/>
          </p:nvPr>
        </p:nvSpPr>
        <p:spPr>
          <a:xfrm>
            <a:off x="1702083" y="3847728"/>
            <a:ext cx="2587977"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9" name="Text Placeholder 35"/>
          <p:cNvSpPr>
            <a:spLocks noGrp="1"/>
          </p:cNvSpPr>
          <p:nvPr>
            <p:ph type="body" sz="quarter" idx="12"/>
          </p:nvPr>
        </p:nvSpPr>
        <p:spPr>
          <a:xfrm>
            <a:off x="1702083" y="4211278"/>
            <a:ext cx="2587977" cy="24573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62" name="Text Placeholder 35"/>
          <p:cNvSpPr>
            <a:spLocks noGrp="1"/>
          </p:cNvSpPr>
          <p:nvPr>
            <p:ph type="body" sz="quarter" idx="15"/>
          </p:nvPr>
        </p:nvSpPr>
        <p:spPr>
          <a:xfrm>
            <a:off x="5960042" y="3847728"/>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63" name="Text Placeholder 35"/>
          <p:cNvSpPr>
            <a:spLocks noGrp="1"/>
          </p:cNvSpPr>
          <p:nvPr>
            <p:ph type="body" sz="quarter" idx="16"/>
          </p:nvPr>
        </p:nvSpPr>
        <p:spPr>
          <a:xfrm>
            <a:off x="5960042" y="4210703"/>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70" name="Content Placeholder 68"/>
          <p:cNvSpPr>
            <a:spLocks noGrp="1"/>
          </p:cNvSpPr>
          <p:nvPr>
            <p:ph sz="quarter" idx="20"/>
          </p:nvPr>
        </p:nvSpPr>
        <p:spPr>
          <a:xfrm>
            <a:off x="567215"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
        <p:nvSpPr>
          <p:cNvPr id="72" name="Content Placeholder 68"/>
          <p:cNvSpPr>
            <a:spLocks noGrp="1"/>
          </p:cNvSpPr>
          <p:nvPr>
            <p:ph sz="quarter" idx="22"/>
          </p:nvPr>
        </p:nvSpPr>
        <p:spPr>
          <a:xfrm>
            <a:off x="4825174"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Tree>
    <p:extLst>
      <p:ext uri="{BB962C8B-B14F-4D97-AF65-F5344CB8AC3E}">
        <p14:creationId xmlns:p14="http://schemas.microsoft.com/office/powerpoint/2010/main" val="3339670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a:p>
        </p:txBody>
      </p:sp>
      <p:sp>
        <p:nvSpPr>
          <p:cNvPr id="3"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95930020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915002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microsoft.com/office/2007/relationships/hdphoto" Target="../media/hdphoto1.wdp"/><Relationship Id="rId4" Type="http://schemas.openxmlformats.org/officeDocument/2006/relationships/slideLayout" Target="../slideLayouts/slideLayout22.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9144000" cy="8001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a:off x="0" y="454025"/>
            <a:ext cx="2252547" cy="685800"/>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lIns="457200" tIns="0" rIns="0" bIns="0" rtlCol="0" anchor="ctr"/>
          <a:lstStyle/>
          <a:p>
            <a:pPr>
              <a:spcAft>
                <a:spcPts val="500"/>
              </a:spcAft>
            </a:pPr>
            <a:endParaRPr lang="en-US" sz="2000" dirty="0">
              <a:solidFill>
                <a:schemeClr val="bg1"/>
              </a:solidFill>
              <a:latin typeface="Minion Pro"/>
              <a:cs typeface="Minion Pro"/>
            </a:endParaRPr>
          </a:p>
        </p:txBody>
      </p:sp>
      <p:sp>
        <p:nvSpPr>
          <p:cNvPr id="7" name="Freeform 6"/>
          <p:cNvSpPr/>
          <p:nvPr/>
        </p:nvSpPr>
        <p:spPr>
          <a:xfrm>
            <a:off x="1416205" y="454025"/>
            <a:ext cx="3704434" cy="685800"/>
          </a:xfrm>
          <a:custGeom>
            <a:avLst/>
            <a:gdLst>
              <a:gd name="connsiteX0" fmla="*/ 3396253 w 3704434"/>
              <a:gd name="connsiteY0" fmla="*/ 0 h 685800"/>
              <a:gd name="connsiteX1" fmla="*/ 3704404 w 3704434"/>
              <a:gd name="connsiteY1" fmla="*/ 345558 h 685800"/>
              <a:gd name="connsiteX2" fmla="*/ 3390650 w 3704434"/>
              <a:gd name="connsiteY2" fmla="*/ 685800 h 685800"/>
              <a:gd name="connsiteX3" fmla="*/ 0 w 3704434"/>
              <a:gd name="connsiteY3" fmla="*/ 685800 h 685800"/>
              <a:gd name="connsiteX4" fmla="*/ 0 w 3704434"/>
              <a:gd name="connsiteY4" fmla="*/ 3752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4434" h="685800">
                <a:moveTo>
                  <a:pt x="3396253" y="0"/>
                </a:moveTo>
                <a:lnTo>
                  <a:pt x="3704404" y="345558"/>
                </a:lnTo>
                <a:cubicBezTo>
                  <a:pt x="3708010" y="342257"/>
                  <a:pt x="3391863" y="686459"/>
                  <a:pt x="3390650" y="685800"/>
                </a:cubicBezTo>
                <a:lnTo>
                  <a:pt x="0" y="685800"/>
                </a:lnTo>
                <a:lnTo>
                  <a:pt x="0" y="3752"/>
                </a:lnTo>
                <a:close/>
              </a:path>
            </a:pathLst>
          </a:cu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wrap="square" lIns="457200" tIns="0" rIns="0" bIns="0" rtlCol="0" anchor="ctr">
            <a:noAutofit/>
          </a:bodyPr>
          <a:lstStyle/>
          <a:p>
            <a:pPr>
              <a:spcAft>
                <a:spcPts val="500"/>
              </a:spcAft>
            </a:pPr>
            <a:endParaRPr lang="en-US" sz="2000" dirty="0">
              <a:solidFill>
                <a:schemeClr val="bg1"/>
              </a:solidFill>
              <a:latin typeface="Minion Pro"/>
              <a:cs typeface="Minion Pro"/>
            </a:endParaRPr>
          </a:p>
        </p:txBody>
      </p:sp>
    </p:spTree>
    <p:extLst>
      <p:ext uri="{BB962C8B-B14F-4D97-AF65-F5344CB8AC3E}">
        <p14:creationId xmlns:p14="http://schemas.microsoft.com/office/powerpoint/2010/main" val="23568206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22" r:id="rId3"/>
    <p:sldLayoutId id="2147483723" r:id="rId4"/>
    <p:sldLayoutId id="2147483664" r:id="rId5"/>
    <p:sldLayoutId id="2147483665" r:id="rId6"/>
    <p:sldLayoutId id="2147483758" r:id="rId7"/>
    <p:sldLayoutId id="2147483763" r:id="rId8"/>
    <p:sldLayoutId id="2147483779" r:id="rId9"/>
    <p:sldLayoutId id="2147483780" r:id="rId10"/>
    <p:sldLayoutId id="214748378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92" userDrawn="1">
          <p15:clr>
            <a:srgbClr val="F26B43"/>
          </p15:clr>
        </p15:guide>
        <p15:guide id="3" pos="5472" userDrawn="1">
          <p15:clr>
            <a:srgbClr val="F26B43"/>
          </p15:clr>
        </p15:guide>
        <p15:guide id="4" orient="horz" pos="3168" userDrawn="1">
          <p15:clr>
            <a:srgbClr val="F26B43"/>
          </p15:clr>
        </p15:guide>
        <p15:guide id="5" orient="horz" pos="5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9144000" cy="800100"/>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lIns="457200" tIns="0" rIns="0" bIns="0" rtlCol="0" anchor="ctr"/>
          <a:lstStyle/>
          <a:p>
            <a:pPr lvl="0">
              <a:spcAft>
                <a:spcPts val="500"/>
              </a:spcAft>
            </a:pPr>
            <a:endParaRPr lang="en-US" sz="2000">
              <a:solidFill>
                <a:schemeClr val="bg1"/>
              </a:solidFill>
              <a:latin typeface="Minion Pro"/>
              <a:cs typeface="Minion Pro"/>
            </a:endParaRPr>
          </a:p>
        </p:txBody>
      </p:sp>
      <p:sp>
        <p:nvSpPr>
          <p:cNvPr id="4" name="Rectangle 3"/>
          <p:cNvSpPr/>
          <p:nvPr userDrawn="1"/>
        </p:nvSpPr>
        <p:spPr>
          <a:xfrm>
            <a:off x="0" y="454025"/>
            <a:ext cx="2252547" cy="685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5" name="Freeform 4"/>
          <p:cNvSpPr/>
          <p:nvPr userDrawn="1"/>
        </p:nvSpPr>
        <p:spPr>
          <a:xfrm>
            <a:off x="1416205" y="454025"/>
            <a:ext cx="3704434" cy="685800"/>
          </a:xfrm>
          <a:custGeom>
            <a:avLst/>
            <a:gdLst>
              <a:gd name="connsiteX0" fmla="*/ 3396253 w 3704434"/>
              <a:gd name="connsiteY0" fmla="*/ 0 h 685800"/>
              <a:gd name="connsiteX1" fmla="*/ 3704404 w 3704434"/>
              <a:gd name="connsiteY1" fmla="*/ 345558 h 685800"/>
              <a:gd name="connsiteX2" fmla="*/ 3390650 w 3704434"/>
              <a:gd name="connsiteY2" fmla="*/ 685800 h 685800"/>
              <a:gd name="connsiteX3" fmla="*/ 0 w 3704434"/>
              <a:gd name="connsiteY3" fmla="*/ 685800 h 685800"/>
              <a:gd name="connsiteX4" fmla="*/ 0 w 3704434"/>
              <a:gd name="connsiteY4" fmla="*/ 3752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4434" h="685800">
                <a:moveTo>
                  <a:pt x="3396253" y="0"/>
                </a:moveTo>
                <a:lnTo>
                  <a:pt x="3704404" y="345558"/>
                </a:lnTo>
                <a:cubicBezTo>
                  <a:pt x="3708010" y="342257"/>
                  <a:pt x="3391863" y="686459"/>
                  <a:pt x="3390650" y="685800"/>
                </a:cubicBezTo>
                <a:lnTo>
                  <a:pt x="0" y="685800"/>
                </a:lnTo>
                <a:lnTo>
                  <a:pt x="0" y="3752"/>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Tree>
    <p:extLst>
      <p:ext uri="{BB962C8B-B14F-4D97-AF65-F5344CB8AC3E}">
        <p14:creationId xmlns:p14="http://schemas.microsoft.com/office/powerpoint/2010/main" val="2340787930"/>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59"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92">
          <p15:clr>
            <a:srgbClr val="F26B43"/>
          </p15:clr>
        </p15:guide>
        <p15:guide id="2" pos="5472">
          <p15:clr>
            <a:srgbClr val="F26B43"/>
          </p15:clr>
        </p15:guide>
        <p15:guide id="3" orient="horz" pos="3168">
          <p15:clr>
            <a:srgbClr val="F26B43"/>
          </p15:clr>
        </p15:guide>
        <p15:guide id="4" orient="horz" pos="5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descr="Cover4.jpg"/>
          <p:cNvPicPr>
            <a:picLocks noChangeAspect="1"/>
          </p:cNvPicPr>
          <p:nvPr userDrawn="1"/>
        </p:nvPicPr>
        <p:blipFill rotWithShape="1">
          <a:blip r:embed="rId9">
            <a:extLst>
              <a:ext uri="{BEBA8EAE-BF5A-486C-A8C5-ECC9F3942E4B}">
                <a14:imgProps xmlns:a14="http://schemas.microsoft.com/office/drawing/2010/main">
                  <a14:imgLayer r:embed="rId10">
                    <a14:imgEffect>
                      <a14:sharpenSoften amount="20000"/>
                    </a14:imgEffect>
                    <a14:imgEffect>
                      <a14:colorTemperature colorTemp="8000"/>
                    </a14:imgEffect>
                    <a14:imgEffect>
                      <a14:brightnessContrast bright="-45000" contrast="40000"/>
                    </a14:imgEffect>
                  </a14:imgLayer>
                </a14:imgProps>
              </a:ext>
              <a:ext uri="{28A0092B-C50C-407E-A947-70E740481C1C}">
                <a14:useLocalDpi xmlns:a14="http://schemas.microsoft.com/office/drawing/2010/main" val="0"/>
              </a:ext>
            </a:extLst>
          </a:blip>
          <a:srcRect r="1493" b="86208"/>
          <a:stretch/>
        </p:blipFill>
        <p:spPr>
          <a:xfrm>
            <a:off x="0" y="0"/>
            <a:ext cx="9144000" cy="800073"/>
          </a:xfrm>
          <a:prstGeom prst="rect">
            <a:avLst/>
          </a:prstGeom>
        </p:spPr>
      </p:pic>
      <p:sp>
        <p:nvSpPr>
          <p:cNvPr id="4" name="Rectangle 3"/>
          <p:cNvSpPr/>
          <p:nvPr userDrawn="1"/>
        </p:nvSpPr>
        <p:spPr>
          <a:xfrm>
            <a:off x="0" y="454025"/>
            <a:ext cx="2252547" cy="685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6" name="Freeform 5"/>
          <p:cNvSpPr/>
          <p:nvPr userDrawn="1"/>
        </p:nvSpPr>
        <p:spPr>
          <a:xfrm>
            <a:off x="1416205" y="454025"/>
            <a:ext cx="3704434" cy="685800"/>
          </a:xfrm>
          <a:custGeom>
            <a:avLst/>
            <a:gdLst>
              <a:gd name="connsiteX0" fmla="*/ 3396253 w 3704434"/>
              <a:gd name="connsiteY0" fmla="*/ 0 h 685800"/>
              <a:gd name="connsiteX1" fmla="*/ 3704404 w 3704434"/>
              <a:gd name="connsiteY1" fmla="*/ 345558 h 685800"/>
              <a:gd name="connsiteX2" fmla="*/ 3390650 w 3704434"/>
              <a:gd name="connsiteY2" fmla="*/ 685800 h 685800"/>
              <a:gd name="connsiteX3" fmla="*/ 0 w 3704434"/>
              <a:gd name="connsiteY3" fmla="*/ 685800 h 685800"/>
              <a:gd name="connsiteX4" fmla="*/ 0 w 3704434"/>
              <a:gd name="connsiteY4" fmla="*/ 3752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4434" h="685800">
                <a:moveTo>
                  <a:pt x="3396253" y="0"/>
                </a:moveTo>
                <a:lnTo>
                  <a:pt x="3704404" y="345558"/>
                </a:lnTo>
                <a:cubicBezTo>
                  <a:pt x="3708010" y="342257"/>
                  <a:pt x="3391863" y="686459"/>
                  <a:pt x="3390650" y="685800"/>
                </a:cubicBezTo>
                <a:lnTo>
                  <a:pt x="0" y="685800"/>
                </a:lnTo>
                <a:lnTo>
                  <a:pt x="0" y="3752"/>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Tree>
    <p:extLst>
      <p:ext uri="{BB962C8B-B14F-4D97-AF65-F5344CB8AC3E}">
        <p14:creationId xmlns:p14="http://schemas.microsoft.com/office/powerpoint/2010/main" val="549490070"/>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60"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92">
          <p15:clr>
            <a:srgbClr val="F26B43"/>
          </p15:clr>
        </p15:guide>
        <p15:guide id="2" pos="5472">
          <p15:clr>
            <a:srgbClr val="F26B43"/>
          </p15:clr>
        </p15:guide>
        <p15:guide id="3" orient="horz" pos="3168">
          <p15:clr>
            <a:srgbClr val="F26B43"/>
          </p15:clr>
        </p15:guide>
        <p15:guide id="4" orient="horz" pos="5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hyperlink" Target="mailto:PALS@tcs.com"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hemeOverride" Target="../theme/themeOverride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ata and TCS logo.w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4" name="Title 3"/>
          <p:cNvSpPr>
            <a:spLocks noGrp="1"/>
          </p:cNvSpPr>
          <p:nvPr>
            <p:ph type="title"/>
          </p:nvPr>
        </p:nvSpPr>
        <p:spPr/>
        <p:txBody>
          <a:bodyPr anchor="ctr"/>
          <a:lstStyle/>
          <a:p>
            <a:r>
              <a:rPr lang="en-US" dirty="0"/>
              <a:t>ADSL – Subject Level Analysis Dataset</a:t>
            </a:r>
          </a:p>
        </p:txBody>
      </p:sp>
      <p:sp>
        <p:nvSpPr>
          <p:cNvPr id="2" name="Subtitle 1"/>
          <p:cNvSpPr>
            <a:spLocks noGrp="1"/>
          </p:cNvSpPr>
          <p:nvPr>
            <p:ph type="subTitle" idx="1"/>
          </p:nvPr>
        </p:nvSpPr>
        <p:spPr>
          <a:xfrm>
            <a:off x="0" y="3831740"/>
            <a:ext cx="7286625" cy="508000"/>
          </a:xfrm>
        </p:spPr>
        <p:txBody>
          <a:bodyPr/>
          <a:lstStyle/>
          <a:p>
            <a:r>
              <a:rPr lang="en-US" dirty="0" err="1"/>
              <a:t>Anagha</a:t>
            </a:r>
            <a:r>
              <a:rPr lang="en-US" dirty="0"/>
              <a:t> </a:t>
            </a:r>
            <a:r>
              <a:rPr lang="en-US" dirty="0" err="1"/>
              <a:t>Bhatkhande</a:t>
            </a:r>
            <a:r>
              <a:rPr lang="en-US" dirty="0"/>
              <a:t> </a:t>
            </a:r>
            <a:br>
              <a:rPr lang="en-US" dirty="0"/>
            </a:br>
            <a:r>
              <a:rPr lang="en-US" dirty="0" err="1"/>
              <a:t>Varsha</a:t>
            </a:r>
            <a:r>
              <a:rPr lang="en-US" dirty="0"/>
              <a:t> Mahajan</a:t>
            </a:r>
          </a:p>
        </p:txBody>
      </p:sp>
      <p:sp>
        <p:nvSpPr>
          <p:cNvPr id="7" name="TextBox 6"/>
          <p:cNvSpPr txBox="1"/>
          <p:nvPr/>
        </p:nvSpPr>
        <p:spPr>
          <a:xfrm>
            <a:off x="7041932" y="5323340"/>
            <a:ext cx="1647014" cy="153888"/>
          </a:xfrm>
          <a:prstGeom prst="rect">
            <a:avLst/>
          </a:prstGeom>
          <a:noFill/>
        </p:spPr>
        <p:txBody>
          <a:bodyPr wrap="square" lIns="0" tIns="0" rIns="0" bIns="0" rtlCol="0" anchor="b">
            <a:spAutoFit/>
          </a:bodyPr>
          <a:lstStyle/>
          <a:p>
            <a:pPr algn="r">
              <a:spcAft>
                <a:spcPts val="500"/>
              </a:spcAft>
            </a:pPr>
            <a:r>
              <a:rPr lang="en-IN" sz="1000" dirty="0" smtClean="0">
                <a:solidFill>
                  <a:schemeClr val="tx1">
                    <a:lumMod val="75000"/>
                    <a:lumOff val="25000"/>
                  </a:schemeClr>
                </a:solidFill>
              </a:rPr>
              <a:t>Effective date: 01-Nov-2017</a:t>
            </a:r>
            <a:endParaRPr lang="en-US" sz="1000" dirty="0">
              <a:solidFill>
                <a:schemeClr val="tx1">
                  <a:lumMod val="75000"/>
                  <a:lumOff val="25000"/>
                </a:schemeClr>
              </a:solidFill>
              <a:latin typeface="Minion Pro"/>
              <a:cs typeface="Minion Pro"/>
            </a:endParaRPr>
          </a:p>
        </p:txBody>
      </p:sp>
      <p:sp>
        <p:nvSpPr>
          <p:cNvPr id="6" name="TextBox 5"/>
          <p:cNvSpPr txBox="1"/>
          <p:nvPr/>
        </p:nvSpPr>
        <p:spPr>
          <a:xfrm>
            <a:off x="4471813" y="5319700"/>
            <a:ext cx="264496" cy="153888"/>
          </a:xfrm>
          <a:prstGeom prst="rect">
            <a:avLst/>
          </a:prstGeom>
          <a:noFill/>
        </p:spPr>
        <p:txBody>
          <a:bodyPr wrap="none" lIns="0" tIns="0" rIns="0" bIns="0" rtlCol="0" anchor="b">
            <a:spAutoFit/>
          </a:bodyPr>
          <a:lstStyle/>
          <a:p>
            <a:pPr marL="0" algn="ctr" defTabSz="457200" rtl="0" eaLnBrk="1" latinLnBrk="0" hangingPunct="1">
              <a:spcAft>
                <a:spcPts val="500"/>
              </a:spcAft>
            </a:pPr>
            <a:r>
              <a:rPr lang="en-US" sz="1000" kern="1200" dirty="0" smtClean="0">
                <a:solidFill>
                  <a:schemeClr val="tx1">
                    <a:lumMod val="75000"/>
                    <a:lumOff val="25000"/>
                  </a:schemeClr>
                </a:solidFill>
                <a:latin typeface="+mn-lt"/>
                <a:ea typeface="+mn-ea"/>
                <a:cs typeface="+mn-cs"/>
              </a:rPr>
              <a:t>V 1.0</a:t>
            </a:r>
            <a:endParaRPr lang="en-IN" sz="1000" kern="1200" dirty="0">
              <a:solidFill>
                <a:schemeClr val="tx1">
                  <a:lumMod val="75000"/>
                  <a:lumOff val="25000"/>
                </a:schemeClr>
              </a:solidFill>
              <a:latin typeface="+mn-lt"/>
              <a:ea typeface="+mn-ea"/>
              <a:cs typeface="+mn-cs"/>
            </a:endParaRPr>
          </a:p>
        </p:txBody>
      </p:sp>
      <p:sp>
        <p:nvSpPr>
          <p:cNvPr id="8" name="TextBox 7"/>
          <p:cNvSpPr txBox="1"/>
          <p:nvPr/>
        </p:nvSpPr>
        <p:spPr>
          <a:xfrm>
            <a:off x="3181463" y="5530317"/>
            <a:ext cx="2845193" cy="123111"/>
          </a:xfrm>
          <a:prstGeom prst="rect">
            <a:avLst/>
          </a:prstGeom>
          <a:noFill/>
        </p:spPr>
        <p:txBody>
          <a:bodyPr wrap="square" lIns="0" tIns="0" rIns="0" bIns="0" rtlCol="0" anchor="b">
            <a:spAutoFit/>
          </a:bodyPr>
          <a:lstStyle/>
          <a:p>
            <a:pPr algn="ctr">
              <a:spcAft>
                <a:spcPts val="500"/>
              </a:spcAft>
            </a:pPr>
            <a:r>
              <a:rPr lang="en-IN" sz="800" dirty="0" smtClean="0">
                <a:solidFill>
                  <a:schemeClr val="tx1">
                    <a:lumMod val="75000"/>
                    <a:lumOff val="25000"/>
                  </a:schemeClr>
                </a:solidFill>
              </a:rPr>
              <a:t>Copyright © 2016 Tata Consultancy Services Limited</a:t>
            </a:r>
            <a:endParaRPr lang="en-US" sz="800" dirty="0">
              <a:solidFill>
                <a:schemeClr val="tx1">
                  <a:lumMod val="75000"/>
                  <a:lumOff val="25000"/>
                </a:schemeClr>
              </a:solidFill>
              <a:latin typeface="Minion Pro"/>
              <a:cs typeface="Minion Pro"/>
            </a:endParaRPr>
          </a:p>
        </p:txBody>
      </p:sp>
    </p:spTree>
    <p:extLst>
      <p:ext uri="{BB962C8B-B14F-4D97-AF65-F5344CB8AC3E}">
        <p14:creationId xmlns:p14="http://schemas.microsoft.com/office/powerpoint/2010/main" val="3726106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37562"/>
            <a:ext cx="4809370" cy="535539"/>
          </a:xfrm>
        </p:spPr>
        <p:txBody>
          <a:bodyPr wrap="square">
            <a:noAutofit/>
          </a:bodyPr>
          <a:lstStyle/>
          <a:p>
            <a:pPr algn="l"/>
            <a:r>
              <a:rPr lang="en-US" sz="2400" dirty="0">
                <a:solidFill>
                  <a:schemeClr val="bg1"/>
                </a:solidFill>
              </a:rPr>
              <a:t>ADSL : Subject-Level Analysis dataset</a:t>
            </a:r>
          </a:p>
        </p:txBody>
      </p:sp>
      <p:grpSp>
        <p:nvGrpSpPr>
          <p:cNvPr id="5" name="Group 4"/>
          <p:cNvGrpSpPr/>
          <p:nvPr/>
        </p:nvGrpSpPr>
        <p:grpSpPr>
          <a:xfrm>
            <a:off x="420381" y="1280628"/>
            <a:ext cx="4246212" cy="499790"/>
            <a:chOff x="451910" y="1112990"/>
            <a:chExt cx="2590616" cy="499790"/>
          </a:xfrm>
        </p:grpSpPr>
        <p:sp>
          <p:nvSpPr>
            <p:cNvPr id="6" name="Flowchart: Stored Data 5"/>
            <p:cNvSpPr/>
            <p:nvPr/>
          </p:nvSpPr>
          <p:spPr>
            <a:xfrm rot="5400000">
              <a:off x="1497323" y="119130"/>
              <a:ext cx="499790"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7" name="Rectangle 6"/>
            <p:cNvSpPr/>
            <p:nvPr/>
          </p:nvSpPr>
          <p:spPr>
            <a:xfrm>
              <a:off x="451910" y="1137619"/>
              <a:ext cx="2590616" cy="31358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pt-BR" b="1" dirty="0">
                  <a:solidFill>
                    <a:schemeClr val="bg1"/>
                  </a:solidFill>
                </a:rPr>
                <a:t>Important Notes</a:t>
              </a:r>
            </a:p>
          </p:txBody>
        </p:sp>
      </p:grpSp>
      <p:sp>
        <p:nvSpPr>
          <p:cNvPr id="8" name="Rectangle 7"/>
          <p:cNvSpPr/>
          <p:nvPr/>
        </p:nvSpPr>
        <p:spPr>
          <a:xfrm>
            <a:off x="424981" y="1797187"/>
            <a:ext cx="8458889" cy="2893100"/>
          </a:xfrm>
          <a:prstGeom prst="rect">
            <a:avLst/>
          </a:prstGeom>
        </p:spPr>
        <p:txBody>
          <a:bodyPr wrap="square">
            <a:spAutoFit/>
          </a:bodyPr>
          <a:lstStyle/>
          <a:p>
            <a:pPr marL="168275" indent="-168275">
              <a:buClr>
                <a:srgbClr val="595959"/>
              </a:buClr>
              <a:buFont typeface="Wingdings" panose="05000000000000000000" pitchFamily="2" charset="2"/>
              <a:buChar char="§"/>
            </a:pPr>
            <a:r>
              <a:rPr lang="en-US" dirty="0"/>
              <a:t>A set of timing variables can be included in ADSL only if the definitions are set fixed across the study</a:t>
            </a:r>
          </a:p>
          <a:p>
            <a:pPr marL="168275" indent="-168275">
              <a:spcBef>
                <a:spcPts val="600"/>
              </a:spcBef>
              <a:buClr>
                <a:srgbClr val="595959"/>
              </a:buClr>
              <a:buFont typeface="Wingdings" panose="05000000000000000000" pitchFamily="2" charset="2"/>
              <a:buChar char="§"/>
            </a:pPr>
            <a:r>
              <a:rPr lang="en-US" dirty="0"/>
              <a:t>Varying timepoint definitions for period start and stop even if required of safety or efficacy analysis should not be included</a:t>
            </a:r>
          </a:p>
          <a:p>
            <a:pPr marL="168275" indent="-168275">
              <a:spcBef>
                <a:spcPts val="600"/>
              </a:spcBef>
              <a:buClr>
                <a:srgbClr val="595959"/>
              </a:buClr>
              <a:buFont typeface="Wingdings" panose="05000000000000000000" pitchFamily="2" charset="2"/>
              <a:buChar char="§"/>
            </a:pPr>
            <a:r>
              <a:rPr lang="en-US" dirty="0"/>
              <a:t>Additional subject level subperiod, phase timing, trial experience variables can be added</a:t>
            </a:r>
          </a:p>
          <a:p>
            <a:pPr marL="168275" indent="-168275">
              <a:spcBef>
                <a:spcPts val="600"/>
              </a:spcBef>
              <a:buClr>
                <a:srgbClr val="595959"/>
              </a:buClr>
              <a:buFont typeface="Wingdings" panose="05000000000000000000" pitchFamily="2" charset="2"/>
              <a:buChar char="§"/>
            </a:pPr>
            <a:r>
              <a:rPr lang="en-US" dirty="0"/>
              <a:t>EPOCH variable becomes important to be retained in all ADaM datasets in case of submission</a:t>
            </a:r>
          </a:p>
          <a:p>
            <a:pPr>
              <a:spcBef>
                <a:spcPts val="600"/>
              </a:spcBef>
              <a:buClr>
                <a:srgbClr val="595959"/>
              </a:buClr>
            </a:pPr>
            <a:r>
              <a:rPr lang="en-US" dirty="0"/>
              <a:t>Refer ADaM Implementation Guide V1.1 for all the details</a:t>
            </a:r>
          </a:p>
        </p:txBody>
      </p:sp>
      <p:sp>
        <p:nvSpPr>
          <p:cNvPr id="9"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35644388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437562"/>
            <a:ext cx="7651531" cy="535539"/>
          </a:xfrm>
        </p:spPr>
        <p:txBody>
          <a:bodyPr wrap="square">
            <a:noAutofit/>
          </a:bodyPr>
          <a:lstStyle/>
          <a:p>
            <a:pPr algn="l"/>
            <a:r>
              <a:rPr lang="en-US" sz="2400" dirty="0">
                <a:solidFill>
                  <a:schemeClr val="bg1"/>
                </a:solidFill>
              </a:rPr>
              <a:t>ADSL : Subject-Level Analysis </a:t>
            </a:r>
            <a:r>
              <a:rPr lang="en-US" sz="2400" dirty="0" smtClean="0">
                <a:solidFill>
                  <a:schemeClr val="bg1"/>
                </a:solidFill>
              </a:rPr>
              <a:t>dataset for crossover studies</a:t>
            </a:r>
            <a:endParaRPr lang="en-US" sz="2400" dirty="0">
              <a:solidFill>
                <a:schemeClr val="bg1"/>
              </a:solidFill>
            </a:endParaRPr>
          </a:p>
        </p:txBody>
      </p:sp>
      <p:sp>
        <p:nvSpPr>
          <p:cNvPr id="8" name="Rectangle 7"/>
          <p:cNvSpPr/>
          <p:nvPr/>
        </p:nvSpPr>
        <p:spPr>
          <a:xfrm>
            <a:off x="424981" y="1324222"/>
            <a:ext cx="8458889" cy="738664"/>
          </a:xfrm>
          <a:prstGeom prst="rect">
            <a:avLst/>
          </a:prstGeom>
        </p:spPr>
        <p:txBody>
          <a:bodyPr wrap="square">
            <a:spAutoFit/>
          </a:bodyPr>
          <a:lstStyle/>
          <a:p>
            <a:pPr marL="285750" indent="-285750">
              <a:buClr>
                <a:srgbClr val="595959"/>
              </a:buClr>
              <a:buFont typeface="Wingdings" panose="05000000000000000000" pitchFamily="2" charset="2"/>
              <a:buChar char="q"/>
            </a:pPr>
            <a:r>
              <a:rPr lang="en-US" sz="1400" dirty="0" smtClean="0"/>
              <a:t>ADSL variables used effectively in Cross-over studies are:</a:t>
            </a:r>
          </a:p>
          <a:p>
            <a:pPr marL="742950" lvl="1" indent="-285750">
              <a:buClr>
                <a:srgbClr val="595959"/>
              </a:buClr>
              <a:buFont typeface="Wingdings" panose="05000000000000000000" pitchFamily="2" charset="2"/>
              <a:buChar char="Ø"/>
            </a:pPr>
            <a:r>
              <a:rPr lang="en-US" sz="1400" dirty="0" err="1"/>
              <a:t>TRTxxP</a:t>
            </a:r>
            <a:r>
              <a:rPr lang="en-US" sz="1400" dirty="0"/>
              <a:t>/</a:t>
            </a:r>
            <a:r>
              <a:rPr lang="en-US" sz="1400" dirty="0" err="1"/>
              <a:t>TRTxxA</a:t>
            </a:r>
            <a:r>
              <a:rPr lang="en-US" sz="1400" dirty="0" smtClean="0"/>
              <a:t>,   </a:t>
            </a:r>
            <a:r>
              <a:rPr lang="en-US" sz="1400" dirty="0" err="1" smtClean="0"/>
              <a:t>TRxxSDT</a:t>
            </a:r>
            <a:r>
              <a:rPr lang="en-US" sz="1400" dirty="0" smtClean="0"/>
              <a:t>/</a:t>
            </a:r>
            <a:r>
              <a:rPr lang="en-US" sz="1400" dirty="0" err="1" smtClean="0"/>
              <a:t>TRxxEDT</a:t>
            </a:r>
            <a:r>
              <a:rPr lang="en-US" sz="1400" dirty="0" smtClean="0"/>
              <a:t>,   </a:t>
            </a:r>
            <a:r>
              <a:rPr lang="en-US" sz="1400" dirty="0" err="1" smtClean="0"/>
              <a:t>TRxxSDTM</a:t>
            </a:r>
            <a:r>
              <a:rPr lang="en-US" sz="1400" dirty="0" smtClean="0"/>
              <a:t>/</a:t>
            </a:r>
            <a:r>
              <a:rPr lang="en-US" sz="1400" dirty="0" err="1" smtClean="0"/>
              <a:t>TRxxEDTM</a:t>
            </a:r>
            <a:endParaRPr lang="en-US" sz="1400" dirty="0"/>
          </a:p>
          <a:p>
            <a:pPr>
              <a:buClr>
                <a:srgbClr val="595959"/>
              </a:buClr>
            </a:pPr>
            <a:r>
              <a:rPr lang="en-US" sz="1400" dirty="0"/>
              <a:t>	</a:t>
            </a:r>
          </a:p>
        </p:txBody>
      </p:sp>
      <p:sp>
        <p:nvSpPr>
          <p:cNvPr id="9"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pic>
        <p:nvPicPr>
          <p:cNvPr id="2" name="Picture 1"/>
          <p:cNvPicPr>
            <a:picLocks noChangeAspect="1"/>
          </p:cNvPicPr>
          <p:nvPr/>
        </p:nvPicPr>
        <p:blipFill>
          <a:blip r:embed="rId2"/>
          <a:stretch>
            <a:fillRect/>
          </a:stretch>
        </p:blipFill>
        <p:spPr>
          <a:xfrm>
            <a:off x="1342696" y="2131539"/>
            <a:ext cx="6771290" cy="3106170"/>
          </a:xfrm>
          <a:prstGeom prst="rect">
            <a:avLst/>
          </a:prstGeom>
        </p:spPr>
      </p:pic>
    </p:spTree>
    <p:extLst>
      <p:ext uri="{BB962C8B-B14F-4D97-AF65-F5344CB8AC3E}">
        <p14:creationId xmlns:p14="http://schemas.microsoft.com/office/powerpoint/2010/main" val="18761814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437562"/>
            <a:ext cx="7651531" cy="535539"/>
          </a:xfrm>
        </p:spPr>
        <p:txBody>
          <a:bodyPr wrap="square">
            <a:noAutofit/>
          </a:bodyPr>
          <a:lstStyle/>
          <a:p>
            <a:pPr algn="l"/>
            <a:r>
              <a:rPr lang="en-US" sz="2400" dirty="0">
                <a:solidFill>
                  <a:schemeClr val="bg1"/>
                </a:solidFill>
              </a:rPr>
              <a:t>ADSL : Subject-Level Analysis </a:t>
            </a:r>
            <a:r>
              <a:rPr lang="en-US" sz="2400" dirty="0" smtClean="0">
                <a:solidFill>
                  <a:schemeClr val="bg1"/>
                </a:solidFill>
              </a:rPr>
              <a:t>dataset for crossover studies</a:t>
            </a:r>
            <a:endParaRPr lang="en-US" sz="2400" dirty="0">
              <a:solidFill>
                <a:schemeClr val="bg1"/>
              </a:solidFill>
            </a:endParaRPr>
          </a:p>
        </p:txBody>
      </p:sp>
      <p:sp>
        <p:nvSpPr>
          <p:cNvPr id="8" name="Rectangle 7"/>
          <p:cNvSpPr/>
          <p:nvPr/>
        </p:nvSpPr>
        <p:spPr>
          <a:xfrm>
            <a:off x="424981" y="1303205"/>
            <a:ext cx="8458889" cy="738664"/>
          </a:xfrm>
          <a:prstGeom prst="rect">
            <a:avLst/>
          </a:prstGeom>
        </p:spPr>
        <p:txBody>
          <a:bodyPr wrap="square">
            <a:spAutoFit/>
          </a:bodyPr>
          <a:lstStyle/>
          <a:p>
            <a:pPr marL="285750" indent="-285750">
              <a:buFont typeface="Wingdings" panose="05000000000000000000" pitchFamily="2" charset="2"/>
              <a:buChar char="q"/>
            </a:pPr>
            <a:r>
              <a:rPr lang="en-US" sz="1400" dirty="0"/>
              <a:t>TRTSEQP</a:t>
            </a:r>
            <a:r>
              <a:rPr lang="en-US" sz="1400" dirty="0" smtClean="0"/>
              <a:t> &amp;</a:t>
            </a:r>
            <a:r>
              <a:rPr lang="en-US" sz="1400" dirty="0" smtClean="0"/>
              <a:t>TRTSEQPN / TRTSEQA&amp;TRTSEQAN </a:t>
            </a:r>
            <a:endParaRPr lang="en-US" sz="1400" dirty="0"/>
          </a:p>
          <a:p>
            <a:pPr marL="742950" lvl="1" indent="-285750">
              <a:buClr>
                <a:srgbClr val="595959"/>
              </a:buClr>
              <a:buFont typeface="Wingdings" panose="05000000000000000000" pitchFamily="2" charset="2"/>
              <a:buChar char="Ø"/>
            </a:pPr>
            <a:r>
              <a:rPr lang="en-US" sz="1400" dirty="0" smtClean="0"/>
              <a:t>Show pre-specified/actual order of drugs received </a:t>
            </a:r>
          </a:p>
          <a:p>
            <a:pPr marL="1200150" lvl="2" indent="-285750">
              <a:buClr>
                <a:srgbClr val="595959"/>
              </a:buClr>
              <a:buFont typeface="Wingdings" panose="05000000000000000000" pitchFamily="2" charset="2"/>
              <a:buChar char="§"/>
            </a:pPr>
            <a:r>
              <a:rPr lang="en-US" sz="1400" dirty="0" smtClean="0"/>
              <a:t>Used when the summary tables are presented by treatment sequence</a:t>
            </a:r>
            <a:r>
              <a:rPr lang="en-US" sz="1400" dirty="0"/>
              <a:t>	</a:t>
            </a:r>
          </a:p>
        </p:txBody>
      </p:sp>
      <p:sp>
        <p:nvSpPr>
          <p:cNvPr id="9"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pic>
        <p:nvPicPr>
          <p:cNvPr id="4" name="Picture 3"/>
          <p:cNvPicPr>
            <a:picLocks noChangeAspect="1"/>
          </p:cNvPicPr>
          <p:nvPr/>
        </p:nvPicPr>
        <p:blipFill>
          <a:blip r:embed="rId2"/>
          <a:stretch>
            <a:fillRect/>
          </a:stretch>
        </p:blipFill>
        <p:spPr>
          <a:xfrm>
            <a:off x="767255" y="2071687"/>
            <a:ext cx="7472855" cy="1659485"/>
          </a:xfrm>
          <a:prstGeom prst="rect">
            <a:avLst/>
          </a:prstGeom>
        </p:spPr>
      </p:pic>
      <p:sp>
        <p:nvSpPr>
          <p:cNvPr id="10" name="Rectangle 9"/>
          <p:cNvSpPr/>
          <p:nvPr/>
        </p:nvSpPr>
        <p:spPr>
          <a:xfrm>
            <a:off x="424980" y="3851013"/>
            <a:ext cx="8458889" cy="738664"/>
          </a:xfrm>
          <a:prstGeom prst="rect">
            <a:avLst/>
          </a:prstGeom>
        </p:spPr>
        <p:txBody>
          <a:bodyPr wrap="square">
            <a:spAutoFit/>
          </a:bodyPr>
          <a:lstStyle/>
          <a:p>
            <a:pPr marL="1200150" lvl="2" indent="-285750">
              <a:buClr>
                <a:srgbClr val="595959"/>
              </a:buClr>
              <a:buFont typeface="Wingdings" panose="05000000000000000000" pitchFamily="2" charset="2"/>
              <a:buChar char="§"/>
            </a:pPr>
            <a:r>
              <a:rPr lang="en-US" sz="1400" dirty="0" smtClean="0"/>
              <a:t>ADSL should contain these variables when the statistical analysis models needs the sequence in model statement (e.g. proc mixed) even if the summary reports are presented by treatment received</a:t>
            </a:r>
            <a:endParaRPr lang="en-US" sz="1400" dirty="0"/>
          </a:p>
        </p:txBody>
      </p:sp>
    </p:spTree>
    <p:extLst>
      <p:ext uri="{BB962C8B-B14F-4D97-AF65-F5344CB8AC3E}">
        <p14:creationId xmlns:p14="http://schemas.microsoft.com/office/powerpoint/2010/main" val="15329333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437562"/>
            <a:ext cx="7651531" cy="535539"/>
          </a:xfrm>
        </p:spPr>
        <p:txBody>
          <a:bodyPr wrap="square">
            <a:noAutofit/>
          </a:bodyPr>
          <a:lstStyle/>
          <a:p>
            <a:pPr algn="l"/>
            <a:r>
              <a:rPr lang="en-US" sz="2400" dirty="0">
                <a:solidFill>
                  <a:schemeClr val="bg1"/>
                </a:solidFill>
              </a:rPr>
              <a:t>ADSL : Subject-Level Analysis </a:t>
            </a:r>
            <a:r>
              <a:rPr lang="en-US" sz="2400" dirty="0" smtClean="0">
                <a:solidFill>
                  <a:schemeClr val="bg1"/>
                </a:solidFill>
              </a:rPr>
              <a:t>dataset</a:t>
            </a:r>
            <a:endParaRPr lang="en-US" sz="2400" dirty="0">
              <a:solidFill>
                <a:schemeClr val="bg1"/>
              </a:solidFill>
            </a:endParaRPr>
          </a:p>
        </p:txBody>
      </p:sp>
      <p:sp>
        <p:nvSpPr>
          <p:cNvPr id="8" name="Rectangle 7"/>
          <p:cNvSpPr/>
          <p:nvPr/>
        </p:nvSpPr>
        <p:spPr>
          <a:xfrm>
            <a:off x="424981" y="1303205"/>
            <a:ext cx="8719019" cy="1277273"/>
          </a:xfrm>
          <a:prstGeom prst="rect">
            <a:avLst/>
          </a:prstGeom>
        </p:spPr>
        <p:txBody>
          <a:bodyPr wrap="square">
            <a:spAutoFit/>
          </a:bodyPr>
          <a:lstStyle/>
          <a:p>
            <a:pPr marL="285750" indent="-285750">
              <a:lnSpc>
                <a:spcPct val="150000"/>
              </a:lnSpc>
              <a:buFont typeface="Wingdings" panose="05000000000000000000" pitchFamily="2" charset="2"/>
              <a:buChar char="q"/>
            </a:pPr>
            <a:r>
              <a:rPr lang="en-US" sz="1400" dirty="0" smtClean="0"/>
              <a:t>If a subject in a two period study withdraws before receiving the second treatment</a:t>
            </a:r>
            <a:endParaRPr lang="en-US" sz="1400" dirty="0"/>
          </a:p>
          <a:p>
            <a:pPr marL="742950" lvl="1" indent="-285750">
              <a:buClr>
                <a:srgbClr val="595959"/>
              </a:buClr>
              <a:buFont typeface="Wingdings" panose="05000000000000000000" pitchFamily="2" charset="2"/>
              <a:buChar char="Ø"/>
            </a:pPr>
            <a:r>
              <a:rPr lang="en-US" sz="1400" dirty="0" smtClean="0"/>
              <a:t>TRT01P/A would contain the planned/actual treatment for the first period</a:t>
            </a:r>
          </a:p>
          <a:p>
            <a:pPr marL="742950" lvl="1" indent="-285750">
              <a:buClr>
                <a:srgbClr val="595959"/>
              </a:buClr>
              <a:buFont typeface="Wingdings" panose="05000000000000000000" pitchFamily="2" charset="2"/>
              <a:buChar char="Ø"/>
            </a:pPr>
            <a:r>
              <a:rPr lang="en-US" sz="1400" dirty="0" smtClean="0"/>
              <a:t>TRT02P would contain the planed second period treatment; TRT02A would be null</a:t>
            </a:r>
          </a:p>
          <a:p>
            <a:pPr marL="742950" lvl="1" indent="-285750">
              <a:buClr>
                <a:srgbClr val="595959"/>
              </a:buClr>
              <a:buFont typeface="Wingdings" panose="05000000000000000000" pitchFamily="2" charset="2"/>
              <a:buChar char="Ø"/>
            </a:pPr>
            <a:r>
              <a:rPr lang="en-US" sz="1400" dirty="0" smtClean="0"/>
              <a:t>TRTSEQP would contain both treatments, in planned order</a:t>
            </a:r>
          </a:p>
          <a:p>
            <a:pPr marL="742950" lvl="1" indent="-285750">
              <a:buClr>
                <a:srgbClr val="595959"/>
              </a:buClr>
              <a:buFont typeface="Wingdings" panose="05000000000000000000" pitchFamily="2" charset="2"/>
              <a:buChar char="Ø"/>
            </a:pPr>
            <a:r>
              <a:rPr lang="en-US" sz="1400" dirty="0" smtClean="0"/>
              <a:t>TRTSEQA would contain only the treatment received</a:t>
            </a:r>
          </a:p>
        </p:txBody>
      </p:sp>
      <p:sp>
        <p:nvSpPr>
          <p:cNvPr id="9"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
        <p:nvSpPr>
          <p:cNvPr id="5" name="TextBox 4"/>
          <p:cNvSpPr txBox="1"/>
          <p:nvPr/>
        </p:nvSpPr>
        <p:spPr>
          <a:xfrm>
            <a:off x="424982" y="2719377"/>
            <a:ext cx="3138025" cy="2970044"/>
          </a:xfrm>
          <a:prstGeom prst="rect">
            <a:avLst/>
          </a:prstGeom>
          <a:noFill/>
        </p:spPr>
        <p:txBody>
          <a:bodyPr wrap="square" rtlCol="0">
            <a:spAutoFit/>
          </a:bodyPr>
          <a:lstStyle/>
          <a:p>
            <a:pPr marL="285750" indent="-285750">
              <a:buClr>
                <a:srgbClr val="595959"/>
              </a:buClr>
              <a:buFont typeface="Wingdings" panose="05000000000000000000" pitchFamily="2" charset="2"/>
              <a:buChar char="q"/>
            </a:pPr>
            <a:r>
              <a:rPr lang="en-US" sz="1400" dirty="0"/>
              <a:t>Can create drug-specific start/end </a:t>
            </a:r>
            <a:r>
              <a:rPr lang="en-US" sz="1400" dirty="0" err="1"/>
              <a:t>datetime</a:t>
            </a:r>
            <a:r>
              <a:rPr lang="en-US" sz="1400" dirty="0"/>
              <a:t> variables</a:t>
            </a:r>
          </a:p>
          <a:p>
            <a:pPr marL="742950" lvl="1" indent="-285750">
              <a:spcAft>
                <a:spcPts val="600"/>
              </a:spcAft>
              <a:buClr>
                <a:srgbClr val="595959"/>
              </a:buClr>
              <a:buFont typeface="Wingdings" panose="05000000000000000000" pitchFamily="2" charset="2"/>
              <a:buChar char="Ø"/>
            </a:pPr>
            <a:r>
              <a:rPr lang="en-US" sz="1400" dirty="0"/>
              <a:t>Useful in case of any of the flags in </a:t>
            </a:r>
            <a:r>
              <a:rPr lang="en-US" sz="1400" dirty="0" err="1"/>
              <a:t>ADaM</a:t>
            </a:r>
            <a:r>
              <a:rPr lang="en-US" sz="1400" dirty="0"/>
              <a:t> are based on the drug start and end dates rather than the period start and end dates</a:t>
            </a:r>
          </a:p>
          <a:p>
            <a:pPr marL="742950" lvl="1" indent="-285750">
              <a:spcAft>
                <a:spcPts val="600"/>
              </a:spcAft>
              <a:buClr>
                <a:srgbClr val="595959"/>
              </a:buClr>
              <a:buFont typeface="Wingdings" panose="05000000000000000000" pitchFamily="2" charset="2"/>
              <a:buChar char="Ø"/>
            </a:pPr>
            <a:r>
              <a:rPr lang="en-US" sz="1400" dirty="0"/>
              <a:t>Create variables containing the start and end date of each period </a:t>
            </a:r>
            <a:r>
              <a:rPr lang="en-US" sz="1400" dirty="0" err="1"/>
              <a:t>APxxSDT</a:t>
            </a:r>
            <a:r>
              <a:rPr lang="en-US" sz="1400" dirty="0"/>
              <a:t>/ </a:t>
            </a:r>
            <a:r>
              <a:rPr lang="en-US" sz="1400" dirty="0" err="1"/>
              <a:t>APxxSDTM</a:t>
            </a:r>
            <a:r>
              <a:rPr lang="en-US" sz="1400" dirty="0"/>
              <a:t>/ </a:t>
            </a:r>
            <a:r>
              <a:rPr lang="en-US" sz="1400" dirty="0" err="1"/>
              <a:t>APxxEDT</a:t>
            </a:r>
            <a:r>
              <a:rPr lang="en-US" sz="1400" dirty="0"/>
              <a:t>/ </a:t>
            </a:r>
            <a:r>
              <a:rPr lang="en-US" sz="1400" dirty="0" err="1"/>
              <a:t>APxxEDTM</a:t>
            </a:r>
            <a:r>
              <a:rPr lang="en-US" sz="1400" dirty="0"/>
              <a:t> if they are not the same as </a:t>
            </a:r>
            <a:r>
              <a:rPr lang="en-US" sz="1400" dirty="0" err="1" smtClean="0"/>
              <a:t>TRxxSDT</a:t>
            </a:r>
            <a:r>
              <a:rPr lang="en-US" sz="1400" dirty="0" smtClean="0"/>
              <a:t>/</a:t>
            </a:r>
            <a:r>
              <a:rPr lang="en-US" sz="1400" dirty="0" err="1" smtClean="0"/>
              <a:t>TRxxEDT</a:t>
            </a:r>
            <a:endParaRPr lang="en-US" dirty="0"/>
          </a:p>
        </p:txBody>
      </p:sp>
      <p:pic>
        <p:nvPicPr>
          <p:cNvPr id="7" name="Picture 6"/>
          <p:cNvPicPr>
            <a:picLocks noChangeAspect="1"/>
          </p:cNvPicPr>
          <p:nvPr/>
        </p:nvPicPr>
        <p:blipFill>
          <a:blip r:embed="rId2"/>
          <a:stretch>
            <a:fillRect/>
          </a:stretch>
        </p:blipFill>
        <p:spPr>
          <a:xfrm>
            <a:off x="3379612" y="2477641"/>
            <a:ext cx="5435775" cy="2693450"/>
          </a:xfrm>
          <a:prstGeom prst="rect">
            <a:avLst/>
          </a:prstGeom>
        </p:spPr>
      </p:pic>
    </p:spTree>
    <p:extLst>
      <p:ext uri="{BB962C8B-B14F-4D97-AF65-F5344CB8AC3E}">
        <p14:creationId xmlns:p14="http://schemas.microsoft.com/office/powerpoint/2010/main" val="414474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437562"/>
            <a:ext cx="7651531" cy="535539"/>
          </a:xfrm>
        </p:spPr>
        <p:txBody>
          <a:bodyPr wrap="square">
            <a:noAutofit/>
          </a:bodyPr>
          <a:lstStyle/>
          <a:p>
            <a:pPr algn="l"/>
            <a:r>
              <a:rPr lang="en-US" sz="2400" dirty="0">
                <a:solidFill>
                  <a:schemeClr val="bg1"/>
                </a:solidFill>
              </a:rPr>
              <a:t>ADSL : Subject-Level Analysis </a:t>
            </a:r>
            <a:r>
              <a:rPr lang="en-US" sz="2400" dirty="0" smtClean="0">
                <a:solidFill>
                  <a:schemeClr val="bg1"/>
                </a:solidFill>
              </a:rPr>
              <a:t>dataset</a:t>
            </a:r>
            <a:endParaRPr lang="en-US" sz="2400" dirty="0">
              <a:solidFill>
                <a:schemeClr val="bg1"/>
              </a:solidFill>
            </a:endParaRPr>
          </a:p>
        </p:txBody>
      </p:sp>
      <p:sp>
        <p:nvSpPr>
          <p:cNvPr id="8" name="Rectangle 7"/>
          <p:cNvSpPr/>
          <p:nvPr/>
        </p:nvSpPr>
        <p:spPr>
          <a:xfrm>
            <a:off x="424981" y="1303205"/>
            <a:ext cx="8719019" cy="1492716"/>
          </a:xfrm>
          <a:prstGeom prst="rect">
            <a:avLst/>
          </a:prstGeom>
        </p:spPr>
        <p:txBody>
          <a:bodyPr wrap="square">
            <a:spAutoFit/>
          </a:bodyPr>
          <a:lstStyle/>
          <a:p>
            <a:pPr marL="285750" indent="-285750">
              <a:lnSpc>
                <a:spcPct val="150000"/>
              </a:lnSpc>
              <a:buFont typeface="Wingdings" panose="05000000000000000000" pitchFamily="2" charset="2"/>
              <a:buChar char="q"/>
            </a:pPr>
            <a:r>
              <a:rPr lang="en-US" sz="1400" dirty="0" smtClean="0"/>
              <a:t>APERIOD will distinguish directly to which period a record relates</a:t>
            </a:r>
            <a:endParaRPr lang="en-US" sz="1400" dirty="0"/>
          </a:p>
          <a:p>
            <a:pPr marL="742950" lvl="1" indent="-285750">
              <a:buClr>
                <a:srgbClr val="595959"/>
              </a:buClr>
              <a:buFont typeface="Wingdings" panose="05000000000000000000" pitchFamily="2" charset="2"/>
              <a:buChar char="Ø"/>
            </a:pPr>
            <a:r>
              <a:rPr lang="en-US" sz="1400" dirty="0" smtClean="0"/>
              <a:t>Value of the analysis period – does not need to match the protocol period</a:t>
            </a:r>
          </a:p>
          <a:p>
            <a:pPr marL="742950" lvl="1" indent="-285750">
              <a:buClr>
                <a:srgbClr val="595959"/>
              </a:buClr>
              <a:buFont typeface="Wingdings" panose="05000000000000000000" pitchFamily="2" charset="2"/>
              <a:buChar char="Ø"/>
            </a:pPr>
            <a:r>
              <a:rPr lang="en-US" sz="1400" dirty="0" smtClean="0"/>
              <a:t>Should be defined to match </a:t>
            </a:r>
            <a:r>
              <a:rPr lang="en-US" sz="1400" dirty="0" err="1" smtClean="0"/>
              <a:t>Apxxxx</a:t>
            </a:r>
            <a:r>
              <a:rPr lang="en-US" sz="1400" dirty="0" smtClean="0"/>
              <a:t> values in ADSL</a:t>
            </a:r>
          </a:p>
          <a:p>
            <a:pPr marL="742950" lvl="1" indent="-285750">
              <a:buClr>
                <a:srgbClr val="595959"/>
              </a:buClr>
              <a:buFont typeface="Wingdings" panose="05000000000000000000" pitchFamily="2" charset="2"/>
              <a:buChar char="Ø"/>
            </a:pPr>
            <a:r>
              <a:rPr lang="en-US" sz="1400" dirty="0" err="1" smtClean="0"/>
              <a:t>Apxxxx</a:t>
            </a:r>
            <a:r>
              <a:rPr lang="en-US" sz="1400" dirty="0" smtClean="0"/>
              <a:t> should be wider or equal to </a:t>
            </a:r>
            <a:r>
              <a:rPr lang="en-US" sz="1400" dirty="0" err="1" smtClean="0"/>
              <a:t>TRxxxx</a:t>
            </a:r>
            <a:r>
              <a:rPr lang="en-US" sz="1400" dirty="0" smtClean="0"/>
              <a:t> values</a:t>
            </a:r>
          </a:p>
          <a:p>
            <a:pPr marL="742950" lvl="1" indent="-285750">
              <a:buClr>
                <a:srgbClr val="595959"/>
              </a:buClr>
              <a:buFont typeface="Wingdings" panose="05000000000000000000" pitchFamily="2" charset="2"/>
              <a:buChar char="Ø"/>
            </a:pPr>
            <a:r>
              <a:rPr lang="en-US" sz="1400" dirty="0" smtClean="0"/>
              <a:t>It </a:t>
            </a:r>
            <a:r>
              <a:rPr lang="en-US" sz="1400" u="sng" dirty="0" smtClean="0"/>
              <a:t>is not defined </a:t>
            </a:r>
            <a:r>
              <a:rPr lang="en-US" sz="1400" dirty="0" smtClean="0"/>
              <a:t>for parts of the study which </a:t>
            </a:r>
            <a:r>
              <a:rPr lang="en-US" sz="1400" u="sng" dirty="0" smtClean="0"/>
              <a:t>have no study treatment </a:t>
            </a:r>
            <a:r>
              <a:rPr lang="en-US" sz="1400" dirty="0" smtClean="0"/>
              <a:t>to be analyzed, so </a:t>
            </a:r>
            <a:r>
              <a:rPr lang="en-US" sz="1400" u="sng" dirty="0" smtClean="0"/>
              <a:t>prior to the </a:t>
            </a:r>
            <a:r>
              <a:rPr lang="en-US" sz="1400" u="sng" dirty="0" smtClean="0"/>
              <a:t>first treatment </a:t>
            </a:r>
            <a:r>
              <a:rPr lang="en-US" sz="1400" u="sng" dirty="0" smtClean="0"/>
              <a:t>analysis period would be null</a:t>
            </a:r>
          </a:p>
        </p:txBody>
      </p:sp>
      <p:sp>
        <p:nvSpPr>
          <p:cNvPr id="9"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4939150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437562"/>
            <a:ext cx="7651531" cy="535539"/>
          </a:xfrm>
        </p:spPr>
        <p:txBody>
          <a:bodyPr wrap="square">
            <a:noAutofit/>
          </a:bodyPr>
          <a:lstStyle/>
          <a:p>
            <a:pPr algn="l"/>
            <a:r>
              <a:rPr lang="en-US" sz="2400" dirty="0">
                <a:solidFill>
                  <a:schemeClr val="bg1"/>
                </a:solidFill>
              </a:rPr>
              <a:t>ADSL : Subject-Level Analysis </a:t>
            </a:r>
            <a:r>
              <a:rPr lang="en-US" sz="2400" dirty="0" smtClean="0">
                <a:solidFill>
                  <a:schemeClr val="bg1"/>
                </a:solidFill>
              </a:rPr>
              <a:t>dataset</a:t>
            </a:r>
            <a:endParaRPr lang="en-US" sz="2400" dirty="0">
              <a:solidFill>
                <a:schemeClr val="bg1"/>
              </a:solidFill>
            </a:endParaRPr>
          </a:p>
        </p:txBody>
      </p:sp>
      <p:sp>
        <p:nvSpPr>
          <p:cNvPr id="8" name="Rectangle 7"/>
          <p:cNvSpPr/>
          <p:nvPr/>
        </p:nvSpPr>
        <p:spPr>
          <a:xfrm>
            <a:off x="525517" y="1168081"/>
            <a:ext cx="5870716" cy="415498"/>
          </a:xfrm>
          <a:prstGeom prst="rect">
            <a:avLst/>
          </a:prstGeom>
        </p:spPr>
        <p:txBody>
          <a:bodyPr wrap="square">
            <a:spAutoFit/>
          </a:bodyPr>
          <a:lstStyle/>
          <a:p>
            <a:pPr>
              <a:lnSpc>
                <a:spcPct val="150000"/>
              </a:lnSpc>
            </a:pPr>
            <a:r>
              <a:rPr lang="en-US" sz="1400" dirty="0" smtClean="0"/>
              <a:t>ADSL variables useful for cross-over studies</a:t>
            </a:r>
          </a:p>
        </p:txBody>
      </p:sp>
      <p:sp>
        <p:nvSpPr>
          <p:cNvPr id="9"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graphicFrame>
        <p:nvGraphicFramePr>
          <p:cNvPr id="2" name="Table 1"/>
          <p:cNvGraphicFramePr>
            <a:graphicFrameLocks noGrp="1"/>
          </p:cNvGraphicFramePr>
          <p:nvPr>
            <p:extLst>
              <p:ext uri="{D42A27DB-BD31-4B8C-83A1-F6EECF244321}">
                <p14:modId xmlns:p14="http://schemas.microsoft.com/office/powerpoint/2010/main" val="3593917247"/>
              </p:ext>
            </p:extLst>
          </p:nvPr>
        </p:nvGraphicFramePr>
        <p:xfrm>
          <a:off x="525517" y="1572797"/>
          <a:ext cx="7735613" cy="3139440"/>
        </p:xfrm>
        <a:graphic>
          <a:graphicData uri="http://schemas.openxmlformats.org/drawingml/2006/table">
            <a:tbl>
              <a:tblPr firstRow="1" bandRow="1">
                <a:tableStyleId>{5DA37D80-6434-44D0-A028-1B22A696006F}</a:tableStyleId>
              </a:tblPr>
              <a:tblGrid>
                <a:gridCol w="2680790"/>
                <a:gridCol w="5054823"/>
              </a:tblGrid>
              <a:tr h="0">
                <a:tc>
                  <a:txBody>
                    <a:bodyPr/>
                    <a:lstStyle/>
                    <a:p>
                      <a:r>
                        <a:rPr lang="en-US" sz="1400" dirty="0" smtClean="0"/>
                        <a:t>Category</a:t>
                      </a:r>
                      <a:endParaRPr lang="en-US" sz="1400" dirty="0"/>
                    </a:p>
                  </a:txBody>
                  <a:tcPr/>
                </a:tc>
                <a:tc>
                  <a:txBody>
                    <a:bodyPr/>
                    <a:lstStyle/>
                    <a:p>
                      <a:r>
                        <a:rPr lang="en-US" sz="1400" dirty="0" smtClean="0"/>
                        <a:t>Variables</a:t>
                      </a:r>
                      <a:endParaRPr lang="en-US" sz="1400" dirty="0"/>
                    </a:p>
                  </a:txBody>
                  <a:tcPr/>
                </a:tc>
              </a:tr>
              <a:tr h="0">
                <a:tc>
                  <a:txBody>
                    <a:bodyPr/>
                    <a:lstStyle/>
                    <a:p>
                      <a:pPr marL="342900" indent="-342900">
                        <a:buFont typeface="Arial" panose="020B0604020202020204" pitchFamily="34" charset="0"/>
                        <a:buChar char="•"/>
                      </a:pPr>
                      <a:r>
                        <a:rPr lang="en-US" sz="1200" dirty="0" smtClean="0"/>
                        <a:t>Treatment</a:t>
                      </a:r>
                      <a:r>
                        <a:rPr lang="en-US" sz="1200" baseline="0" dirty="0" smtClean="0"/>
                        <a:t> variables</a:t>
                      </a:r>
                      <a:endParaRPr lang="en-US" sz="1200" dirty="0"/>
                    </a:p>
                  </a:txBody>
                  <a:tcPr/>
                </a:tc>
                <a:tc>
                  <a:txBody>
                    <a:bodyPr/>
                    <a:lstStyle/>
                    <a:p>
                      <a:r>
                        <a:rPr lang="en-US" sz="1200" b="0" i="0" u="none" strike="noStrike" kern="1200" baseline="0" dirty="0" err="1" smtClean="0">
                          <a:solidFill>
                            <a:schemeClr val="tx1"/>
                          </a:solidFill>
                          <a:latin typeface="+mn-lt"/>
                          <a:ea typeface="+mn-ea"/>
                          <a:cs typeface="+mn-cs"/>
                        </a:rPr>
                        <a:t>TRTxxP</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TRTxxPN</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err="1" smtClean="0">
                          <a:solidFill>
                            <a:schemeClr val="tx1"/>
                          </a:solidFill>
                          <a:latin typeface="+mn-lt"/>
                          <a:ea typeface="+mn-ea"/>
                          <a:cs typeface="+mn-cs"/>
                        </a:rPr>
                        <a:t>TRTxxA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TRTxxAN</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err="1" smtClean="0">
                          <a:solidFill>
                            <a:schemeClr val="tx1"/>
                          </a:solidFill>
                          <a:latin typeface="+mn-lt"/>
                          <a:ea typeface="+mn-ea"/>
                          <a:cs typeface="+mn-cs"/>
                        </a:rPr>
                        <a:t>TRxxPGy</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PRxxPGyN</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err="1" smtClean="0">
                          <a:solidFill>
                            <a:schemeClr val="tx1"/>
                          </a:solidFill>
                          <a:latin typeface="+mn-lt"/>
                          <a:ea typeface="+mn-ea"/>
                          <a:cs typeface="+mn-cs"/>
                        </a:rPr>
                        <a:t>TRxxAGy</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TRxxAGyN</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err="1" smtClean="0">
                          <a:solidFill>
                            <a:schemeClr val="tx1"/>
                          </a:solidFill>
                          <a:latin typeface="+mn-lt"/>
                          <a:ea typeface="+mn-ea"/>
                          <a:cs typeface="+mn-cs"/>
                        </a:rPr>
                        <a:t>TSEQPGy</a:t>
                      </a:r>
                      <a:r>
                        <a:rPr lang="en-US" sz="1200" b="0" i="0" u="none" strike="noStrike" kern="1200" baseline="0" dirty="0" smtClean="0">
                          <a:solidFill>
                            <a:schemeClr val="tx1"/>
                          </a:solidFill>
                          <a:latin typeface="+mn-lt"/>
                          <a:ea typeface="+mn-ea"/>
                          <a:cs typeface="+mn-cs"/>
                        </a:rPr>
                        <a:t> (Planned Pooled Treatment Sequence y), </a:t>
                      </a:r>
                      <a:r>
                        <a:rPr lang="en-US" sz="1200" b="0" i="0" u="none" strike="noStrike" kern="1200" baseline="0" dirty="0" err="1" smtClean="0">
                          <a:solidFill>
                            <a:schemeClr val="tx1"/>
                          </a:solidFill>
                          <a:latin typeface="+mn-lt"/>
                          <a:ea typeface="+mn-ea"/>
                          <a:cs typeface="+mn-cs"/>
                        </a:rPr>
                        <a:t>TSEQPGyN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TSEQAGy</a:t>
                      </a:r>
                      <a:r>
                        <a:rPr lang="en-US" sz="1200" b="0" i="0" u="none" strike="noStrike" kern="1200" baseline="0" dirty="0" smtClean="0">
                          <a:solidFill>
                            <a:schemeClr val="tx1"/>
                          </a:solidFill>
                          <a:latin typeface="+mn-lt"/>
                          <a:ea typeface="+mn-ea"/>
                          <a:cs typeface="+mn-cs"/>
                        </a:rPr>
                        <a:t> (Actual Pooled Treatment Sequence y), </a:t>
                      </a:r>
                      <a:r>
                        <a:rPr lang="en-US" sz="1200" b="0" i="0" u="none" strike="noStrike" kern="1200" baseline="0" dirty="0" err="1" smtClean="0">
                          <a:solidFill>
                            <a:schemeClr val="tx1"/>
                          </a:solidFill>
                          <a:latin typeface="+mn-lt"/>
                          <a:ea typeface="+mn-ea"/>
                          <a:cs typeface="+mn-cs"/>
                        </a:rPr>
                        <a:t>TSEQAGyN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DOSExxP</a:t>
                      </a:r>
                      <a:r>
                        <a:rPr lang="en-US" sz="1200" b="0" i="0" u="none" strike="noStrike" kern="1200" baseline="0" dirty="0" smtClean="0">
                          <a:solidFill>
                            <a:schemeClr val="tx1"/>
                          </a:solidFill>
                          <a:latin typeface="+mn-lt"/>
                          <a:ea typeface="+mn-ea"/>
                          <a:cs typeface="+mn-cs"/>
                        </a:rPr>
                        <a:t> (Planned Dose), </a:t>
                      </a:r>
                      <a:r>
                        <a:rPr lang="en-US" sz="1200" b="0" i="0" u="none" strike="noStrike" kern="1200" baseline="0" dirty="0" err="1" smtClean="0">
                          <a:solidFill>
                            <a:schemeClr val="tx1"/>
                          </a:solidFill>
                          <a:latin typeface="+mn-lt"/>
                          <a:ea typeface="+mn-ea"/>
                          <a:cs typeface="+mn-cs"/>
                        </a:rPr>
                        <a:t>DOSExxA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DOSExxU</a:t>
                      </a:r>
                      <a:r>
                        <a:rPr lang="en-US" sz="1200" b="0" i="0" u="none" strike="noStrike" kern="1200" baseline="0" dirty="0" smtClean="0">
                          <a:solidFill>
                            <a:schemeClr val="tx1"/>
                          </a:solidFill>
                          <a:latin typeface="+mn-lt"/>
                          <a:ea typeface="+mn-ea"/>
                          <a:cs typeface="+mn-cs"/>
                        </a:rPr>
                        <a:t>,... 	</a:t>
                      </a:r>
                    </a:p>
                  </a:txBody>
                  <a:tcPr/>
                </a:tc>
              </a:tr>
              <a:tr h="0">
                <a:tc>
                  <a:txBody>
                    <a:bodyPr/>
                    <a:lstStyle/>
                    <a:p>
                      <a:pPr marL="342900" indent="-342900">
                        <a:buFont typeface="Arial" panose="020B0604020202020204" pitchFamily="34" charset="0"/>
                        <a:buChar char="•"/>
                      </a:pPr>
                      <a:r>
                        <a:rPr lang="en-US" sz="1200" dirty="0" smtClean="0"/>
                        <a:t>Timing Variables</a:t>
                      </a:r>
                      <a:endParaRPr lang="en-US" sz="1200" dirty="0"/>
                    </a:p>
                  </a:txBody>
                  <a:tcPr/>
                </a:tc>
                <a:tc>
                  <a:txBody>
                    <a:bodyPr/>
                    <a:lstStyle/>
                    <a:p>
                      <a:r>
                        <a:rPr lang="en-US" sz="1200" b="0" i="0" u="none" strike="noStrike" kern="1200" baseline="0" dirty="0" err="1" smtClean="0">
                          <a:solidFill>
                            <a:schemeClr val="tx1"/>
                          </a:solidFill>
                          <a:latin typeface="+mn-lt"/>
                          <a:ea typeface="+mn-ea"/>
                          <a:cs typeface="+mn-cs"/>
                        </a:rPr>
                        <a:t>TRxxSDT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TRxxSTM</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TRxxSDTM</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TRxxEDT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TRxxETM</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TRxxEDTM</a:t>
                      </a:r>
                      <a:r>
                        <a:rPr lang="en-US" sz="1200" b="0" i="0" u="none" strike="noStrike" kern="1200" baseline="0" dirty="0" smtClean="0">
                          <a:solidFill>
                            <a:schemeClr val="tx1"/>
                          </a:solidFill>
                          <a:latin typeface="+mn-lt"/>
                          <a:ea typeface="+mn-ea"/>
                          <a:cs typeface="+mn-cs"/>
                        </a:rPr>
                        <a:t>,...</a:t>
                      </a:r>
                    </a:p>
                  </a:txBody>
                  <a:tcPr/>
                </a:tc>
              </a:tr>
              <a:tr h="0">
                <a:tc>
                  <a:txBody>
                    <a:bodyPr/>
                    <a:lstStyle/>
                    <a:p>
                      <a:pPr marL="342900" indent="-342900">
                        <a:buFont typeface="Arial" panose="020B0604020202020204" pitchFamily="34" charset="0"/>
                        <a:buChar char="•"/>
                      </a:pPr>
                      <a:r>
                        <a:rPr lang="en-US" sz="1200" dirty="0" smtClean="0"/>
                        <a:t>Period, sub-period, and phase timing variables</a:t>
                      </a:r>
                      <a:endParaRPr lang="en-US" sz="1200" dirty="0"/>
                    </a:p>
                  </a:txBody>
                  <a:tcPr/>
                </a:tc>
                <a:tc>
                  <a:txBody>
                    <a:bodyPr/>
                    <a:lstStyle/>
                    <a:p>
                      <a:r>
                        <a:rPr lang="en-US" sz="1200" b="0" i="0" u="none" strike="noStrike" kern="1200" baseline="0" dirty="0" err="1" smtClean="0">
                          <a:solidFill>
                            <a:schemeClr val="tx1"/>
                          </a:solidFill>
                          <a:latin typeface="+mn-lt"/>
                          <a:ea typeface="+mn-ea"/>
                          <a:cs typeface="+mn-cs"/>
                        </a:rPr>
                        <a:t>APxxSDT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APxxSTM</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APxxADTM</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APxxEDT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APxxETM</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APxxEDTM</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err="1" smtClean="0">
                          <a:solidFill>
                            <a:schemeClr val="tx1"/>
                          </a:solidFill>
                          <a:latin typeface="+mn-lt"/>
                          <a:ea typeface="+mn-ea"/>
                          <a:cs typeface="+mn-cs"/>
                        </a:rPr>
                        <a:t>PxxSwDT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PxxSwTM</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PxxSwSDM</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err="1" smtClean="0">
                          <a:solidFill>
                            <a:schemeClr val="tx1"/>
                          </a:solidFill>
                          <a:latin typeface="+mn-lt"/>
                          <a:ea typeface="+mn-ea"/>
                          <a:cs typeface="+mn-cs"/>
                        </a:rPr>
                        <a:t>PxxSwEDT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PxxSwETM</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PxxSwEDM</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err="1" smtClean="0">
                          <a:solidFill>
                            <a:schemeClr val="tx1"/>
                          </a:solidFill>
                          <a:latin typeface="+mn-lt"/>
                          <a:ea typeface="+mn-ea"/>
                          <a:cs typeface="+mn-cs"/>
                        </a:rPr>
                        <a:t>PHwSDT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PHwSTM</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PHwSDTM</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err="1" smtClean="0">
                          <a:solidFill>
                            <a:schemeClr val="tx1"/>
                          </a:solidFill>
                          <a:latin typeface="+mn-lt"/>
                          <a:ea typeface="+mn-ea"/>
                          <a:cs typeface="+mn-cs"/>
                        </a:rPr>
                        <a:t>PHwEDT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PHwETM</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PHwEDTM</a:t>
                      </a:r>
                      <a:r>
                        <a:rPr lang="en-US" sz="1200" b="0" i="0" u="none" strike="noStrike" kern="1200" baseline="0" dirty="0" smtClean="0">
                          <a:solidFill>
                            <a:schemeClr val="tx1"/>
                          </a:solidFill>
                          <a:latin typeface="+mn-lt"/>
                          <a:ea typeface="+mn-ea"/>
                          <a:cs typeface="+mn-cs"/>
                        </a:rPr>
                        <a:t>,</a:t>
                      </a:r>
                    </a:p>
                  </a:txBody>
                  <a:tcPr/>
                </a:tc>
              </a:tr>
            </a:tbl>
          </a:graphicData>
        </a:graphic>
      </p:graphicFrame>
    </p:spTree>
    <p:extLst>
      <p:ext uri="{BB962C8B-B14F-4D97-AF65-F5344CB8AC3E}">
        <p14:creationId xmlns:p14="http://schemas.microsoft.com/office/powerpoint/2010/main" val="36359335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437562"/>
            <a:ext cx="7651531" cy="535539"/>
          </a:xfrm>
        </p:spPr>
        <p:txBody>
          <a:bodyPr wrap="square">
            <a:noAutofit/>
          </a:bodyPr>
          <a:lstStyle/>
          <a:p>
            <a:pPr algn="l"/>
            <a:r>
              <a:rPr lang="en-US" sz="2400" dirty="0">
                <a:solidFill>
                  <a:schemeClr val="bg1"/>
                </a:solidFill>
              </a:rPr>
              <a:t>ADSL : Subject-Level Analysis </a:t>
            </a:r>
            <a:r>
              <a:rPr lang="en-US" sz="2400" dirty="0" smtClean="0">
                <a:solidFill>
                  <a:schemeClr val="bg1"/>
                </a:solidFill>
              </a:rPr>
              <a:t>dataset</a:t>
            </a:r>
            <a:endParaRPr lang="en-US" sz="2400" dirty="0">
              <a:solidFill>
                <a:schemeClr val="bg1"/>
              </a:solidFill>
            </a:endParaRPr>
          </a:p>
        </p:txBody>
      </p:sp>
      <p:sp>
        <p:nvSpPr>
          <p:cNvPr id="8" name="Rectangle 7"/>
          <p:cNvSpPr/>
          <p:nvPr/>
        </p:nvSpPr>
        <p:spPr>
          <a:xfrm>
            <a:off x="525517" y="1147059"/>
            <a:ext cx="5870716" cy="415498"/>
          </a:xfrm>
          <a:prstGeom prst="rect">
            <a:avLst/>
          </a:prstGeom>
        </p:spPr>
        <p:txBody>
          <a:bodyPr wrap="square">
            <a:spAutoFit/>
          </a:bodyPr>
          <a:lstStyle/>
          <a:p>
            <a:pPr>
              <a:lnSpc>
                <a:spcPct val="150000"/>
              </a:lnSpc>
            </a:pPr>
            <a:r>
              <a:rPr lang="en-US" sz="1400" dirty="0" smtClean="0"/>
              <a:t>ADSL variables useful for cross-over studies</a:t>
            </a:r>
          </a:p>
        </p:txBody>
      </p:sp>
      <p:sp>
        <p:nvSpPr>
          <p:cNvPr id="9"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graphicFrame>
        <p:nvGraphicFramePr>
          <p:cNvPr id="2" name="Table 1"/>
          <p:cNvGraphicFramePr>
            <a:graphicFrameLocks noGrp="1"/>
          </p:cNvGraphicFramePr>
          <p:nvPr>
            <p:extLst>
              <p:ext uri="{D42A27DB-BD31-4B8C-83A1-F6EECF244321}">
                <p14:modId xmlns:p14="http://schemas.microsoft.com/office/powerpoint/2010/main" val="1826360116"/>
              </p:ext>
            </p:extLst>
          </p:nvPr>
        </p:nvGraphicFramePr>
        <p:xfrm>
          <a:off x="525517" y="1551775"/>
          <a:ext cx="7735613" cy="2773680"/>
        </p:xfrm>
        <a:graphic>
          <a:graphicData uri="http://schemas.openxmlformats.org/drawingml/2006/table">
            <a:tbl>
              <a:tblPr firstRow="1" bandRow="1">
                <a:tableStyleId>{5DA37D80-6434-44D0-A028-1B22A696006F}</a:tableStyleId>
              </a:tblPr>
              <a:tblGrid>
                <a:gridCol w="2680790"/>
                <a:gridCol w="5054823"/>
              </a:tblGrid>
              <a:tr h="0">
                <a:tc>
                  <a:txBody>
                    <a:bodyPr/>
                    <a:lstStyle/>
                    <a:p>
                      <a:r>
                        <a:rPr lang="en-US" sz="1400" dirty="0" smtClean="0"/>
                        <a:t>Category</a:t>
                      </a:r>
                      <a:endParaRPr lang="en-US" sz="1400" dirty="0"/>
                    </a:p>
                  </a:txBody>
                  <a:tcPr/>
                </a:tc>
                <a:tc>
                  <a:txBody>
                    <a:bodyPr/>
                    <a:lstStyle/>
                    <a:p>
                      <a:r>
                        <a:rPr lang="en-US" sz="1400" dirty="0" smtClean="0"/>
                        <a:t>Variables</a:t>
                      </a:r>
                      <a:endParaRPr lang="en-US" sz="1400" dirty="0"/>
                    </a:p>
                  </a:txBody>
                  <a:tcPr/>
                </a:tc>
              </a:tr>
              <a:tr h="0">
                <a:tc>
                  <a:txBody>
                    <a:bodyPr/>
                    <a:lstStyle/>
                    <a:p>
                      <a:pPr marL="342900" indent="-342900">
                        <a:buFont typeface="Arial" panose="020B0604020202020204" pitchFamily="34" charset="0"/>
                        <a:buChar char="•"/>
                      </a:pPr>
                      <a:r>
                        <a:rPr lang="en-US" sz="1200" dirty="0" smtClean="0"/>
                        <a:t>Trial Experience Variables</a:t>
                      </a:r>
                      <a:endParaRPr lang="en-US" sz="1200" dirty="0"/>
                    </a:p>
                  </a:txBody>
                  <a:tcPr/>
                </a:tc>
                <a:tc>
                  <a:txBody>
                    <a:bodyPr/>
                    <a:lstStyle/>
                    <a:p>
                      <a:r>
                        <a:rPr lang="en-US" sz="1200" b="0" i="0" u="none" strike="noStrike" kern="1200" baseline="0" dirty="0" err="1" smtClean="0">
                          <a:solidFill>
                            <a:schemeClr val="tx1"/>
                          </a:solidFill>
                          <a:latin typeface="+mn-lt"/>
                          <a:ea typeface="+mn-ea"/>
                          <a:cs typeface="+mn-cs"/>
                        </a:rPr>
                        <a:t>EOTxxSTT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EOTxxDT</a:t>
                      </a:r>
                      <a:r>
                        <a:rPr lang="en-US" sz="1200" b="0" i="0" u="none" strike="noStrike" kern="1200" baseline="0" dirty="0" smtClean="0">
                          <a:solidFill>
                            <a:schemeClr val="tx1"/>
                          </a:solidFill>
                          <a:latin typeface="+mn-lt"/>
                          <a:ea typeface="+mn-ea"/>
                          <a:cs typeface="+mn-cs"/>
                        </a:rPr>
                        <a:t> (End of </a:t>
                      </a:r>
                      <a:r>
                        <a:rPr lang="en-US" sz="1200" b="0" i="0" u="none" strike="noStrike" kern="1200" baseline="0" dirty="0" err="1" smtClean="0">
                          <a:solidFill>
                            <a:schemeClr val="tx1"/>
                          </a:solidFill>
                          <a:latin typeface="+mn-lt"/>
                          <a:ea typeface="+mn-ea"/>
                          <a:cs typeface="+mn-cs"/>
                        </a:rPr>
                        <a:t>Trt</a:t>
                      </a:r>
                      <a:r>
                        <a:rPr lang="en-US" sz="1200" b="0" i="0" u="none" strike="noStrike" kern="1200" baseline="0" dirty="0" smtClean="0">
                          <a:solidFill>
                            <a:schemeClr val="tx1"/>
                          </a:solidFill>
                          <a:latin typeface="+mn-lt"/>
                          <a:ea typeface="+mn-ea"/>
                          <a:cs typeface="+mn-cs"/>
                        </a:rPr>
                        <a:t> Decision Date in Period xx),</a:t>
                      </a:r>
                    </a:p>
                    <a:p>
                      <a:r>
                        <a:rPr lang="en-US" sz="1200" b="0" i="0" u="none" strike="noStrike" kern="1200" baseline="0" dirty="0" err="1" smtClean="0">
                          <a:solidFill>
                            <a:schemeClr val="tx1"/>
                          </a:solidFill>
                          <a:latin typeface="+mn-lt"/>
                          <a:ea typeface="+mn-ea"/>
                          <a:cs typeface="+mn-cs"/>
                        </a:rPr>
                        <a:t>EOPxxSTT</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err="1" smtClean="0">
                          <a:solidFill>
                            <a:schemeClr val="tx1"/>
                          </a:solidFill>
                          <a:latin typeface="+mn-lt"/>
                          <a:ea typeface="+mn-ea"/>
                          <a:cs typeface="+mn-cs"/>
                        </a:rPr>
                        <a:t>DCTxxRS</a:t>
                      </a:r>
                      <a:r>
                        <a:rPr lang="en-US" sz="1200" b="0" i="0" u="none" strike="noStrike" kern="1200" baseline="0" dirty="0" smtClean="0">
                          <a:solidFill>
                            <a:schemeClr val="tx1"/>
                          </a:solidFill>
                          <a:latin typeface="+mn-lt"/>
                          <a:ea typeface="+mn-ea"/>
                          <a:cs typeface="+mn-cs"/>
                        </a:rPr>
                        <a:t> (Reason for </a:t>
                      </a:r>
                      <a:r>
                        <a:rPr lang="en-US" sz="1200" b="0" i="0" u="none" strike="noStrike" kern="1200" baseline="0" dirty="0" err="1" smtClean="0">
                          <a:solidFill>
                            <a:schemeClr val="tx1"/>
                          </a:solidFill>
                          <a:latin typeface="+mn-lt"/>
                          <a:ea typeface="+mn-ea"/>
                          <a:cs typeface="+mn-cs"/>
                        </a:rPr>
                        <a:t>Discont</a:t>
                      </a:r>
                      <a:r>
                        <a:rPr lang="en-US" sz="1200" b="0" i="0" u="none" strike="noStrike" kern="1200" baseline="0" dirty="0" smtClean="0">
                          <a:solidFill>
                            <a:schemeClr val="tx1"/>
                          </a:solidFill>
                          <a:latin typeface="+mn-lt"/>
                          <a:ea typeface="+mn-ea"/>
                          <a:cs typeface="+mn-cs"/>
                        </a:rPr>
                        <a:t> of Treat in Period xx),</a:t>
                      </a:r>
                    </a:p>
                    <a:p>
                      <a:r>
                        <a:rPr lang="en-US" sz="1200" b="0" i="0" u="none" strike="noStrike" kern="1200" baseline="0" dirty="0" err="1" smtClean="0">
                          <a:solidFill>
                            <a:schemeClr val="tx1"/>
                          </a:solidFill>
                          <a:latin typeface="+mn-lt"/>
                          <a:ea typeface="+mn-ea"/>
                          <a:cs typeface="+mn-cs"/>
                        </a:rPr>
                        <a:t>DCTxxRSP</a:t>
                      </a:r>
                      <a:r>
                        <a:rPr lang="en-US" sz="1200" b="0" i="0" u="none" strike="noStrike" kern="1200" baseline="0" dirty="0" smtClean="0">
                          <a:solidFill>
                            <a:schemeClr val="tx1"/>
                          </a:solidFill>
                          <a:latin typeface="+mn-lt"/>
                          <a:ea typeface="+mn-ea"/>
                          <a:cs typeface="+mn-cs"/>
                        </a:rPr>
                        <a:t> (Reason Spec for Disc of </a:t>
                      </a:r>
                      <a:r>
                        <a:rPr lang="en-US" sz="1200" b="0" i="0" u="none" strike="noStrike" kern="1200" baseline="0" dirty="0" err="1" smtClean="0">
                          <a:solidFill>
                            <a:schemeClr val="tx1"/>
                          </a:solidFill>
                          <a:latin typeface="+mn-lt"/>
                          <a:ea typeface="+mn-ea"/>
                          <a:cs typeface="+mn-cs"/>
                        </a:rPr>
                        <a:t>Trt</a:t>
                      </a:r>
                      <a:r>
                        <a:rPr lang="en-US" sz="1200" b="0" i="0" u="none" strike="noStrike" kern="1200" baseline="0" dirty="0" smtClean="0">
                          <a:solidFill>
                            <a:schemeClr val="tx1"/>
                          </a:solidFill>
                          <a:latin typeface="+mn-lt"/>
                          <a:ea typeface="+mn-ea"/>
                          <a:cs typeface="+mn-cs"/>
                        </a:rPr>
                        <a:t> in Period xx),</a:t>
                      </a:r>
                    </a:p>
                    <a:p>
                      <a:r>
                        <a:rPr lang="en-US" sz="1200" b="0" i="0" u="none" strike="noStrike" kern="1200" baseline="0" dirty="0" err="1" smtClean="0">
                          <a:solidFill>
                            <a:schemeClr val="tx1"/>
                          </a:solidFill>
                          <a:latin typeface="+mn-lt"/>
                          <a:ea typeface="+mn-ea"/>
                          <a:cs typeface="+mn-cs"/>
                        </a:rPr>
                        <a:t>DCPxxRS</a:t>
                      </a:r>
                      <a:r>
                        <a:rPr lang="en-US" sz="1200" b="0" i="0" u="none" strike="noStrike" kern="1200" baseline="0" dirty="0" smtClean="0">
                          <a:solidFill>
                            <a:schemeClr val="tx1"/>
                          </a:solidFill>
                          <a:latin typeface="+mn-lt"/>
                          <a:ea typeface="+mn-ea"/>
                          <a:cs typeface="+mn-cs"/>
                        </a:rPr>
                        <a:t> (Reason for </a:t>
                      </a:r>
                      <a:r>
                        <a:rPr lang="en-US" sz="1200" b="0" i="0" u="none" strike="noStrike" kern="1200" baseline="0" dirty="0" err="1" smtClean="0">
                          <a:solidFill>
                            <a:schemeClr val="tx1"/>
                          </a:solidFill>
                          <a:latin typeface="+mn-lt"/>
                          <a:ea typeface="+mn-ea"/>
                          <a:cs typeface="+mn-cs"/>
                        </a:rPr>
                        <a:t>Discont</a:t>
                      </a:r>
                      <a:r>
                        <a:rPr lang="en-US" sz="1200" b="0" i="0" u="none" strike="noStrike" kern="1200" baseline="0" dirty="0" smtClean="0">
                          <a:solidFill>
                            <a:schemeClr val="tx1"/>
                          </a:solidFill>
                          <a:latin typeface="+mn-lt"/>
                          <a:ea typeface="+mn-ea"/>
                          <a:cs typeface="+mn-cs"/>
                        </a:rPr>
                        <a:t> from Period xx),</a:t>
                      </a:r>
                    </a:p>
                    <a:p>
                      <a:r>
                        <a:rPr lang="en-US" sz="1200" b="0" i="0" u="none" strike="noStrike" kern="1200" baseline="0" dirty="0" err="1" smtClean="0">
                          <a:solidFill>
                            <a:schemeClr val="tx1"/>
                          </a:solidFill>
                          <a:latin typeface="+mn-lt"/>
                          <a:ea typeface="+mn-ea"/>
                          <a:cs typeface="+mn-cs"/>
                        </a:rPr>
                        <a:t>DCPxxRSP</a:t>
                      </a:r>
                      <a:r>
                        <a:rPr lang="en-US" sz="1200" b="0" i="0" u="none" strike="noStrike" kern="1200" baseline="0" dirty="0" smtClean="0">
                          <a:solidFill>
                            <a:schemeClr val="tx1"/>
                          </a:solidFill>
                          <a:latin typeface="+mn-lt"/>
                          <a:ea typeface="+mn-ea"/>
                          <a:cs typeface="+mn-cs"/>
                        </a:rPr>
                        <a:t> (Reason Spec for </a:t>
                      </a:r>
                      <a:r>
                        <a:rPr lang="en-US" sz="1200" b="0" i="0" u="none" strike="noStrike" kern="1200" baseline="0" dirty="0" err="1" smtClean="0">
                          <a:solidFill>
                            <a:schemeClr val="tx1"/>
                          </a:solidFill>
                          <a:latin typeface="+mn-lt"/>
                          <a:ea typeface="+mn-ea"/>
                          <a:cs typeface="+mn-cs"/>
                        </a:rPr>
                        <a:t>Discont</a:t>
                      </a:r>
                      <a:r>
                        <a:rPr lang="en-US" sz="1200" b="0" i="0" u="none" strike="noStrike" kern="1200" baseline="0" dirty="0" smtClean="0">
                          <a:solidFill>
                            <a:schemeClr val="tx1"/>
                          </a:solidFill>
                          <a:latin typeface="+mn-lt"/>
                          <a:ea typeface="+mn-ea"/>
                          <a:cs typeface="+mn-cs"/>
                        </a:rPr>
                        <a:t> from Study),</a:t>
                      </a:r>
                    </a:p>
                    <a:p>
                      <a:r>
                        <a:rPr lang="en-US" sz="1200" b="0" i="0" u="none" strike="noStrike" kern="1200" baseline="0" dirty="0" smtClean="0">
                          <a:solidFill>
                            <a:schemeClr val="tx1"/>
                          </a:solidFill>
                          <a:latin typeface="+mn-lt"/>
                          <a:ea typeface="+mn-ea"/>
                          <a:cs typeface="+mn-cs"/>
                        </a:rPr>
                        <a:t>TRCMP (Compliance with Treatment (%)),</a:t>
                      </a:r>
                    </a:p>
                    <a:p>
                      <a:r>
                        <a:rPr lang="en-US" sz="1200" b="0" i="0" u="none" strike="noStrike" kern="1200" baseline="0" dirty="0" err="1" smtClean="0">
                          <a:solidFill>
                            <a:schemeClr val="tx1"/>
                          </a:solidFill>
                          <a:latin typeface="+mn-lt"/>
                          <a:ea typeface="+mn-ea"/>
                          <a:cs typeface="+mn-cs"/>
                        </a:rPr>
                        <a:t>TRCMPGRy</a:t>
                      </a:r>
                      <a:r>
                        <a:rPr lang="en-US" sz="1200" b="0" i="0" u="none" strike="noStrike" kern="1200" baseline="0" dirty="0" smtClean="0">
                          <a:solidFill>
                            <a:schemeClr val="tx1"/>
                          </a:solidFill>
                          <a:latin typeface="+mn-lt"/>
                          <a:ea typeface="+mn-ea"/>
                          <a:cs typeface="+mn-cs"/>
                        </a:rPr>
                        <a:t> (Compliance with Treatment (%) Grouping y),</a:t>
                      </a:r>
                    </a:p>
                    <a:p>
                      <a:r>
                        <a:rPr lang="en-US" sz="1200" b="0" i="0" u="none" strike="noStrike" kern="1200" baseline="0" dirty="0" err="1" smtClean="0">
                          <a:solidFill>
                            <a:schemeClr val="tx1"/>
                          </a:solidFill>
                          <a:latin typeface="+mn-lt"/>
                          <a:ea typeface="+mn-ea"/>
                          <a:cs typeface="+mn-cs"/>
                        </a:rPr>
                        <a:t>TRxxDURD</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TRxxDURM</a:t>
                      </a:r>
                      <a:r>
                        <a:rPr lang="en-US" sz="1200" b="0" i="0" u="none" strike="noStrike" kern="1200" baseline="0" dirty="0" smtClean="0">
                          <a:solidFill>
                            <a:schemeClr val="tx1"/>
                          </a:solidFill>
                          <a:latin typeface="+mn-lt"/>
                          <a:ea typeface="+mn-ea"/>
                          <a:cs typeface="+mn-cs"/>
                        </a:rPr>
                        <a:t> (Treatment Duration in Period </a:t>
                      </a:r>
                      <a:r>
                        <a:rPr lang="en-US" sz="1200" b="0" i="0" u="none" strike="noStrike" kern="1200" baseline="0" dirty="0" err="1" smtClean="0">
                          <a:solidFill>
                            <a:schemeClr val="tx1"/>
                          </a:solidFill>
                          <a:latin typeface="+mn-lt"/>
                          <a:ea typeface="+mn-ea"/>
                          <a:cs typeface="+mn-cs"/>
                        </a:rPr>
                        <a:t>zz</a:t>
                      </a:r>
                      <a:r>
                        <a:rPr lang="en-US" sz="1200" b="0" i="0" u="none" strike="noStrike" kern="1200" baseline="0" dirty="0" smtClean="0">
                          <a:solidFill>
                            <a:schemeClr val="tx1"/>
                          </a:solidFill>
                          <a:latin typeface="+mn-lt"/>
                          <a:ea typeface="+mn-ea"/>
                          <a:cs typeface="+mn-cs"/>
                        </a:rPr>
                        <a:t> (Mon)),</a:t>
                      </a:r>
                    </a:p>
                    <a:p>
                      <a:r>
                        <a:rPr lang="en-US" sz="1200" b="0" i="0" u="none" strike="noStrike" kern="1200" baseline="0" dirty="0" err="1" smtClean="0">
                          <a:solidFill>
                            <a:schemeClr val="tx1"/>
                          </a:solidFill>
                          <a:latin typeface="+mn-lt"/>
                          <a:ea typeface="+mn-ea"/>
                          <a:cs typeface="+mn-cs"/>
                        </a:rPr>
                        <a:t>TRxxDURY</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err="1" smtClean="0">
                          <a:solidFill>
                            <a:schemeClr val="tx1"/>
                          </a:solidFill>
                          <a:latin typeface="+mn-lt"/>
                          <a:ea typeface="+mn-ea"/>
                          <a:cs typeface="+mn-cs"/>
                        </a:rPr>
                        <a:t>RFICyDT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ENRLyDT</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RANDyDT</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LSTSVDT (Last Subject Visit (SV) Date),</a:t>
                      </a:r>
                    </a:p>
                    <a:p>
                      <a:r>
                        <a:rPr lang="en-US" sz="1200" b="0" i="0" u="none" strike="noStrike" kern="1200" baseline="0" dirty="0" smtClean="0">
                          <a:solidFill>
                            <a:schemeClr val="tx1"/>
                          </a:solidFill>
                          <a:latin typeface="+mn-lt"/>
                          <a:ea typeface="+mn-ea"/>
                          <a:cs typeface="+mn-cs"/>
                        </a:rPr>
                        <a:t>LSTALVDT (Last Known Alive Date),</a:t>
                      </a:r>
                    </a:p>
                  </a:txBody>
                  <a:tcPr/>
                </a:tc>
              </a:tr>
            </a:tbl>
          </a:graphicData>
        </a:graphic>
      </p:graphicFrame>
    </p:spTree>
    <p:extLst>
      <p:ext uri="{BB962C8B-B14F-4D97-AF65-F5344CB8AC3E}">
        <p14:creationId xmlns:p14="http://schemas.microsoft.com/office/powerpoint/2010/main" val="31220102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437562"/>
            <a:ext cx="7651531" cy="535539"/>
          </a:xfrm>
        </p:spPr>
        <p:txBody>
          <a:bodyPr wrap="square">
            <a:noAutofit/>
          </a:bodyPr>
          <a:lstStyle/>
          <a:p>
            <a:pPr algn="l"/>
            <a:r>
              <a:rPr lang="en-US" sz="2400" dirty="0" smtClean="0">
                <a:solidFill>
                  <a:schemeClr val="bg1"/>
                </a:solidFill>
              </a:rPr>
              <a:t>Example of a crossover study</a:t>
            </a:r>
            <a:endParaRPr lang="en-US" sz="2400" dirty="0">
              <a:solidFill>
                <a:schemeClr val="bg1"/>
              </a:solidFill>
            </a:endParaRPr>
          </a:p>
        </p:txBody>
      </p:sp>
      <p:sp>
        <p:nvSpPr>
          <p:cNvPr id="8" name="Rectangle 7"/>
          <p:cNvSpPr/>
          <p:nvPr/>
        </p:nvSpPr>
        <p:spPr>
          <a:xfrm>
            <a:off x="351411" y="1156658"/>
            <a:ext cx="8719019" cy="3616375"/>
          </a:xfrm>
          <a:prstGeom prst="rect">
            <a:avLst/>
          </a:prstGeom>
        </p:spPr>
        <p:txBody>
          <a:bodyPr wrap="square">
            <a:spAutoFit/>
          </a:bodyPr>
          <a:lstStyle/>
          <a:p>
            <a:r>
              <a:rPr lang="en-US" sz="1400" dirty="0"/>
              <a:t>Assuming that in </a:t>
            </a:r>
            <a:r>
              <a:rPr lang="en-US" sz="1400" u="sng" dirty="0">
                <a:solidFill>
                  <a:srgbClr val="138F91"/>
                </a:solidFill>
              </a:rPr>
              <a:t>a two-period cross-over study</a:t>
            </a:r>
            <a:r>
              <a:rPr lang="en-US" sz="1400" dirty="0"/>
              <a:t>, </a:t>
            </a:r>
            <a:endParaRPr lang="en-US" sz="1400" dirty="0" smtClean="0"/>
          </a:p>
          <a:p>
            <a:pPr marL="285750" indent="-285750">
              <a:buFont typeface="Arial" panose="020B0604020202020204" pitchFamily="34" charset="0"/>
              <a:buChar char="•"/>
            </a:pPr>
            <a:r>
              <a:rPr lang="en-US" sz="1400" dirty="0" smtClean="0"/>
              <a:t>Each </a:t>
            </a:r>
            <a:r>
              <a:rPr lang="en-US" sz="1400" dirty="0"/>
              <a:t>subject takes </a:t>
            </a:r>
            <a:r>
              <a:rPr lang="en-US" sz="1400" u="sng" dirty="0">
                <a:solidFill>
                  <a:srgbClr val="138F91"/>
                </a:solidFill>
              </a:rPr>
              <a:t>either Drug A or Drug B for four weeks </a:t>
            </a:r>
            <a:r>
              <a:rPr lang="en-US" sz="1400" dirty="0"/>
              <a:t>in the </a:t>
            </a:r>
            <a:r>
              <a:rPr lang="en-US" sz="1400" u="sng" dirty="0">
                <a:solidFill>
                  <a:srgbClr val="138F91"/>
                </a:solidFill>
              </a:rPr>
              <a:t>first period</a:t>
            </a:r>
            <a:r>
              <a:rPr lang="en-US" sz="1400" dirty="0"/>
              <a:t>. </a:t>
            </a:r>
            <a:endParaRPr lang="en-US" sz="1400" dirty="0" smtClean="0"/>
          </a:p>
          <a:p>
            <a:pPr marL="285750" indent="-285750">
              <a:buFont typeface="Arial" panose="020B0604020202020204" pitchFamily="34" charset="0"/>
              <a:buChar char="•"/>
            </a:pPr>
            <a:r>
              <a:rPr lang="en-US" sz="1400" dirty="0" smtClean="0"/>
              <a:t>Then </a:t>
            </a:r>
            <a:r>
              <a:rPr lang="en-US" sz="1400" dirty="0"/>
              <a:t>each subject </a:t>
            </a:r>
            <a:r>
              <a:rPr lang="en-US" sz="1400" u="sng" dirty="0">
                <a:solidFill>
                  <a:srgbClr val="138F91"/>
                </a:solidFill>
              </a:rPr>
              <a:t>takes either Drug B or Drug A for four weeks </a:t>
            </a:r>
            <a:r>
              <a:rPr lang="en-US" sz="1400" dirty="0"/>
              <a:t>in the </a:t>
            </a:r>
            <a:r>
              <a:rPr lang="en-US" sz="1400" u="sng" dirty="0">
                <a:solidFill>
                  <a:srgbClr val="138F91"/>
                </a:solidFill>
              </a:rPr>
              <a:t>second period</a:t>
            </a:r>
            <a:r>
              <a:rPr lang="en-US" sz="1400" dirty="0"/>
              <a:t>. </a:t>
            </a:r>
            <a:endParaRPr lang="en-US" sz="1400" dirty="0" smtClean="0"/>
          </a:p>
          <a:p>
            <a:pPr marL="285750" indent="-285750">
              <a:buFont typeface="Arial" panose="020B0604020202020204" pitchFamily="34" charset="0"/>
              <a:buChar char="•"/>
            </a:pPr>
            <a:r>
              <a:rPr lang="en-US" sz="1400" dirty="0" smtClean="0"/>
              <a:t>The </a:t>
            </a:r>
            <a:r>
              <a:rPr lang="en-US" sz="1400" u="sng" dirty="0">
                <a:solidFill>
                  <a:srgbClr val="138F91"/>
                </a:solidFill>
              </a:rPr>
              <a:t>duration</a:t>
            </a:r>
            <a:r>
              <a:rPr lang="en-US" sz="1400" dirty="0"/>
              <a:t> of the </a:t>
            </a:r>
            <a:r>
              <a:rPr lang="en-US" sz="1400" u="sng" dirty="0">
                <a:solidFill>
                  <a:srgbClr val="138F91"/>
                </a:solidFill>
              </a:rPr>
              <a:t>first period </a:t>
            </a:r>
            <a:r>
              <a:rPr lang="en-US" sz="1400" dirty="0"/>
              <a:t>is from the </a:t>
            </a:r>
            <a:r>
              <a:rPr lang="en-US" sz="1400" u="sng" dirty="0">
                <a:solidFill>
                  <a:srgbClr val="138F91"/>
                </a:solidFill>
              </a:rPr>
              <a:t>first dosing date in the first period </a:t>
            </a:r>
            <a:r>
              <a:rPr lang="en-US" sz="1400" dirty="0"/>
              <a:t>to the </a:t>
            </a:r>
            <a:r>
              <a:rPr lang="en-US" sz="1400" b="1" u="sng" dirty="0">
                <a:solidFill>
                  <a:srgbClr val="138F91"/>
                </a:solidFill>
              </a:rPr>
              <a:t>day prior </a:t>
            </a:r>
            <a:r>
              <a:rPr lang="en-US" sz="1400" dirty="0"/>
              <a:t>to the </a:t>
            </a:r>
            <a:r>
              <a:rPr lang="en-US" sz="1400" u="sng" dirty="0">
                <a:solidFill>
                  <a:srgbClr val="138F91"/>
                </a:solidFill>
              </a:rPr>
              <a:t>first dosing date in the second period</a:t>
            </a:r>
            <a:r>
              <a:rPr lang="en-US" sz="1400" dirty="0"/>
              <a:t>. </a:t>
            </a:r>
            <a:endParaRPr lang="en-US" sz="1400" dirty="0" smtClean="0"/>
          </a:p>
          <a:p>
            <a:pPr marL="285750" indent="-285750">
              <a:buFont typeface="Arial" panose="020B0604020202020204" pitchFamily="34" charset="0"/>
              <a:buChar char="•"/>
            </a:pPr>
            <a:r>
              <a:rPr lang="en-US" sz="1400" dirty="0" smtClean="0"/>
              <a:t>The </a:t>
            </a:r>
            <a:r>
              <a:rPr lang="en-US" sz="1400" u="sng" dirty="0">
                <a:solidFill>
                  <a:srgbClr val="138F91"/>
                </a:solidFill>
              </a:rPr>
              <a:t>end date </a:t>
            </a:r>
            <a:r>
              <a:rPr lang="en-US" sz="1400" dirty="0"/>
              <a:t>of the </a:t>
            </a:r>
            <a:r>
              <a:rPr lang="en-US" sz="1400" u="sng" dirty="0">
                <a:solidFill>
                  <a:srgbClr val="138F91"/>
                </a:solidFill>
              </a:rPr>
              <a:t>second period </a:t>
            </a:r>
            <a:r>
              <a:rPr lang="en-US" sz="1400" dirty="0"/>
              <a:t>is assumed to be the </a:t>
            </a:r>
            <a:r>
              <a:rPr lang="en-US" sz="1400" u="sng" dirty="0">
                <a:solidFill>
                  <a:srgbClr val="138F91"/>
                </a:solidFill>
              </a:rPr>
              <a:t>last treatment date in the second period + 14 days</a:t>
            </a:r>
            <a:r>
              <a:rPr lang="en-US" sz="1400" dirty="0"/>
              <a:t>. </a:t>
            </a:r>
            <a:endParaRPr lang="en-US" sz="1400" dirty="0" smtClean="0"/>
          </a:p>
          <a:p>
            <a:pPr marL="285750" indent="-285750">
              <a:buFont typeface="Arial" panose="020B0604020202020204" pitchFamily="34" charset="0"/>
              <a:buChar char="•"/>
            </a:pPr>
            <a:r>
              <a:rPr lang="en-US" sz="1400" dirty="0" smtClean="0"/>
              <a:t>After </a:t>
            </a:r>
            <a:r>
              <a:rPr lang="en-US" sz="1400" dirty="0"/>
              <a:t>that second treatment period, </a:t>
            </a:r>
            <a:r>
              <a:rPr lang="en-US" sz="1400" u="sng" dirty="0">
                <a:solidFill>
                  <a:srgbClr val="138F91"/>
                </a:solidFill>
              </a:rPr>
              <a:t>each subject should have a month of safety follow-up </a:t>
            </a:r>
            <a:r>
              <a:rPr lang="en-US" sz="1400" u="sng" dirty="0" smtClean="0">
                <a:solidFill>
                  <a:srgbClr val="138F91"/>
                </a:solidFill>
              </a:rPr>
              <a:t>phase</a:t>
            </a:r>
          </a:p>
          <a:p>
            <a:pPr marL="285750" indent="-285750">
              <a:buFont typeface="Arial" panose="020B0604020202020204" pitchFamily="34" charset="0"/>
              <a:buChar char="•"/>
            </a:pPr>
            <a:endParaRPr lang="en-US" sz="1400" u="sng" dirty="0">
              <a:solidFill>
                <a:srgbClr val="138F91"/>
              </a:solidFill>
            </a:endParaRPr>
          </a:p>
          <a:p>
            <a:pPr>
              <a:spcAft>
                <a:spcPts val="600"/>
              </a:spcAft>
            </a:pPr>
            <a:r>
              <a:rPr lang="en-US" sz="1400" b="1" dirty="0" smtClean="0"/>
              <a:t>Points to note in the example</a:t>
            </a:r>
          </a:p>
          <a:p>
            <a:pPr marL="285750" indent="-285750">
              <a:buFont typeface="Arial" panose="020B0604020202020204" pitchFamily="34" charset="0"/>
              <a:buChar char="•"/>
            </a:pPr>
            <a:r>
              <a:rPr lang="en-US" sz="1400" dirty="0" smtClean="0"/>
              <a:t>Each </a:t>
            </a:r>
            <a:r>
              <a:rPr lang="en-US" sz="1400" dirty="0"/>
              <a:t>subject has AP01EDT ≠ TR01EDT and AP02EDT ≠ </a:t>
            </a:r>
            <a:r>
              <a:rPr lang="en-US" sz="1400" dirty="0" smtClean="0"/>
              <a:t>TR02EDT</a:t>
            </a:r>
            <a:endParaRPr lang="en-US" sz="1400" dirty="0"/>
          </a:p>
          <a:p>
            <a:pPr marL="285750" indent="-285750">
              <a:buFont typeface="Arial" panose="020B0604020202020204" pitchFamily="34" charset="0"/>
              <a:buChar char="•"/>
            </a:pPr>
            <a:r>
              <a:rPr lang="en-US" sz="1400" dirty="0" smtClean="0"/>
              <a:t>E.g</a:t>
            </a:r>
            <a:r>
              <a:rPr lang="en-US" sz="1400" dirty="0"/>
              <a:t>. subject 101-01 has TR01EDT = 2015-10-28, but AP01EDT = 2015-10-31, which is TR02SDT - 1. Similarly, TR02EDT = 2015-11-29, But AP02EDT = 2015-12-13</a:t>
            </a:r>
            <a:r>
              <a:rPr lang="en-US" sz="1400" dirty="0" smtClean="0"/>
              <a:t>.</a:t>
            </a:r>
          </a:p>
          <a:p>
            <a:pPr marL="285750" indent="-285750">
              <a:buFont typeface="Arial" panose="020B0604020202020204" pitchFamily="34" charset="0"/>
              <a:buChar char="•"/>
            </a:pPr>
            <a:r>
              <a:rPr lang="en-US" sz="1400" dirty="0"/>
              <a:t>Defining the </a:t>
            </a:r>
            <a:r>
              <a:rPr lang="en-US" sz="1400" u="sng" dirty="0"/>
              <a:t>start and end dates of each period </a:t>
            </a:r>
            <a:r>
              <a:rPr lang="en-US" sz="1400" dirty="0"/>
              <a:t>explicitly makes the definitions of </a:t>
            </a:r>
            <a:r>
              <a:rPr lang="en-US" sz="1400" u="sng" dirty="0"/>
              <a:t>treatment emergent adverse event and concomitant medications much easier</a:t>
            </a:r>
            <a:r>
              <a:rPr lang="en-US" sz="1400" dirty="0"/>
              <a:t>. </a:t>
            </a:r>
            <a:endParaRPr lang="en-US" sz="1400" dirty="0" smtClean="0"/>
          </a:p>
          <a:p>
            <a:pPr marL="285750" indent="-285750">
              <a:buFont typeface="Arial" panose="020B0604020202020204" pitchFamily="34" charset="0"/>
              <a:buChar char="•"/>
            </a:pPr>
            <a:r>
              <a:rPr lang="en-US" sz="1400" dirty="0" smtClean="0"/>
              <a:t>This approach </a:t>
            </a:r>
            <a:r>
              <a:rPr lang="en-US" sz="1400" dirty="0"/>
              <a:t>also </a:t>
            </a:r>
            <a:r>
              <a:rPr lang="en-US" sz="1400" u="sng" dirty="0"/>
              <a:t>improves data-point traceability in BDS</a:t>
            </a:r>
            <a:r>
              <a:rPr lang="en-US" sz="1400" dirty="0"/>
              <a:t> datasets including efficacy and safety analysis datasets and </a:t>
            </a:r>
            <a:r>
              <a:rPr lang="en-US" sz="1400" u="sng" dirty="0"/>
              <a:t>OCCDS datasets</a:t>
            </a:r>
            <a:r>
              <a:rPr lang="en-US" sz="1400" dirty="0"/>
              <a:t>. </a:t>
            </a:r>
            <a:endParaRPr lang="en-US" sz="1400" dirty="0" smtClean="0"/>
          </a:p>
        </p:txBody>
      </p:sp>
      <p:sp>
        <p:nvSpPr>
          <p:cNvPr id="9"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28365231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1411" y="1647992"/>
            <a:ext cx="8319622" cy="3352800"/>
          </a:xfrm>
          <a:prstGeom prst="rect">
            <a:avLst/>
          </a:prstGeom>
        </p:spPr>
      </p:pic>
      <p:sp>
        <p:nvSpPr>
          <p:cNvPr id="21" name="Cloud Callout 20"/>
          <p:cNvSpPr/>
          <p:nvPr/>
        </p:nvSpPr>
        <p:spPr>
          <a:xfrm>
            <a:off x="487075" y="1449638"/>
            <a:ext cx="4614041" cy="1937016"/>
          </a:xfrm>
          <a:prstGeom prst="cloudCallout">
            <a:avLst>
              <a:gd name="adj1" fmla="val -30647"/>
              <a:gd name="adj2" fmla="val 72708"/>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lgn="ctr">
              <a:buFont typeface="Arial" panose="020B0604020202020204" pitchFamily="34" charset="0"/>
              <a:buChar char="•"/>
            </a:pPr>
            <a:r>
              <a:rPr lang="en-US" sz="1000" dirty="0" smtClean="0">
                <a:solidFill>
                  <a:schemeClr val="tx1"/>
                </a:solidFill>
              </a:rPr>
              <a:t>Why </a:t>
            </a:r>
            <a:r>
              <a:rPr lang="en-US" sz="1000" dirty="0">
                <a:solidFill>
                  <a:schemeClr val="tx1"/>
                </a:solidFill>
              </a:rPr>
              <a:t>not use AP03SDT and AP03EDT to represent the start and end dates of the follow-up </a:t>
            </a:r>
            <a:r>
              <a:rPr lang="en-US" sz="1000" dirty="0" smtClean="0">
                <a:solidFill>
                  <a:schemeClr val="tx1"/>
                </a:solidFill>
              </a:rPr>
              <a:t>period? </a:t>
            </a:r>
          </a:p>
          <a:p>
            <a:pPr marL="171450" indent="-171450" algn="ctr">
              <a:buFont typeface="Arial" panose="020B0604020202020204" pitchFamily="34" charset="0"/>
              <a:buChar char="•"/>
            </a:pPr>
            <a:r>
              <a:rPr lang="en-US" sz="1000" dirty="0" smtClean="0">
                <a:solidFill>
                  <a:schemeClr val="tx1"/>
                </a:solidFill>
              </a:rPr>
              <a:t>The </a:t>
            </a:r>
            <a:r>
              <a:rPr lang="en-US" sz="1000" dirty="0">
                <a:solidFill>
                  <a:schemeClr val="tx1"/>
                </a:solidFill>
              </a:rPr>
              <a:t>reason of not using variables </a:t>
            </a:r>
            <a:r>
              <a:rPr lang="en-US" sz="1000" dirty="0" err="1">
                <a:solidFill>
                  <a:schemeClr val="tx1"/>
                </a:solidFill>
              </a:rPr>
              <a:t>APxxSDT</a:t>
            </a:r>
            <a:r>
              <a:rPr lang="en-US" sz="1000" dirty="0">
                <a:solidFill>
                  <a:schemeClr val="tx1"/>
                </a:solidFill>
              </a:rPr>
              <a:t> and </a:t>
            </a:r>
            <a:r>
              <a:rPr lang="en-US" sz="1000" dirty="0" err="1">
                <a:solidFill>
                  <a:schemeClr val="tx1"/>
                </a:solidFill>
              </a:rPr>
              <a:t>APxxEDT</a:t>
            </a:r>
            <a:r>
              <a:rPr lang="en-US" sz="1000" dirty="0">
                <a:solidFill>
                  <a:schemeClr val="tx1"/>
                </a:solidFill>
              </a:rPr>
              <a:t> is that xx need be associated with treatment variables </a:t>
            </a:r>
            <a:r>
              <a:rPr lang="en-US" sz="1000" dirty="0" err="1">
                <a:solidFill>
                  <a:schemeClr val="tx1"/>
                </a:solidFill>
              </a:rPr>
              <a:t>TRTxxP</a:t>
            </a:r>
            <a:r>
              <a:rPr lang="en-US" sz="1000" dirty="0">
                <a:solidFill>
                  <a:schemeClr val="tx1"/>
                </a:solidFill>
              </a:rPr>
              <a:t> and </a:t>
            </a:r>
            <a:r>
              <a:rPr lang="en-US" sz="1000" dirty="0" err="1">
                <a:solidFill>
                  <a:schemeClr val="tx1"/>
                </a:solidFill>
              </a:rPr>
              <a:t>TRTxxA</a:t>
            </a:r>
            <a:r>
              <a:rPr lang="en-US" sz="1000" dirty="0">
                <a:solidFill>
                  <a:schemeClr val="tx1"/>
                </a:solidFill>
              </a:rPr>
              <a:t>. </a:t>
            </a:r>
            <a:endParaRPr lang="en-US" sz="1000" dirty="0" smtClean="0">
              <a:solidFill>
                <a:schemeClr val="tx1"/>
              </a:solidFill>
            </a:endParaRPr>
          </a:p>
          <a:p>
            <a:pPr marL="171450" indent="-171450" algn="ctr">
              <a:buFont typeface="Arial" panose="020B0604020202020204" pitchFamily="34" charset="0"/>
              <a:buChar char="•"/>
            </a:pPr>
            <a:r>
              <a:rPr lang="en-US" sz="1000" dirty="0" smtClean="0">
                <a:solidFill>
                  <a:schemeClr val="tx1"/>
                </a:solidFill>
              </a:rPr>
              <a:t>But </a:t>
            </a:r>
            <a:r>
              <a:rPr lang="en-US" sz="1000" dirty="0">
                <a:solidFill>
                  <a:schemeClr val="tx1"/>
                </a:solidFill>
              </a:rPr>
              <a:t>there is no treatment associated with the follow-up phase. </a:t>
            </a:r>
            <a:endParaRPr lang="en-US" sz="1000" dirty="0" smtClean="0">
              <a:solidFill>
                <a:schemeClr val="tx1"/>
              </a:solidFill>
            </a:endParaRPr>
          </a:p>
          <a:p>
            <a:pPr marL="171450" indent="-171450" algn="ctr">
              <a:buFont typeface="Arial" panose="020B0604020202020204" pitchFamily="34" charset="0"/>
              <a:buChar char="•"/>
            </a:pPr>
            <a:r>
              <a:rPr lang="en-US" sz="1000" dirty="0" smtClean="0">
                <a:solidFill>
                  <a:schemeClr val="tx1"/>
                </a:solidFill>
              </a:rPr>
              <a:t>Similarly</a:t>
            </a:r>
            <a:r>
              <a:rPr lang="en-US" sz="1000" dirty="0">
                <a:solidFill>
                  <a:schemeClr val="tx1"/>
                </a:solidFill>
              </a:rPr>
              <a:t>, if a subject need to define the start and end dates of a screening phase, one can also use </a:t>
            </a:r>
            <a:r>
              <a:rPr lang="en-US" sz="1000" dirty="0" err="1">
                <a:solidFill>
                  <a:schemeClr val="tx1"/>
                </a:solidFill>
              </a:rPr>
              <a:t>PHySDT</a:t>
            </a:r>
            <a:r>
              <a:rPr lang="en-US" sz="1000" dirty="0">
                <a:solidFill>
                  <a:schemeClr val="tx1"/>
                </a:solidFill>
              </a:rPr>
              <a:t> and </a:t>
            </a:r>
            <a:r>
              <a:rPr lang="en-US" sz="1000" dirty="0" err="1">
                <a:solidFill>
                  <a:schemeClr val="tx1"/>
                </a:solidFill>
              </a:rPr>
              <a:t>PHyEDT</a:t>
            </a:r>
            <a:r>
              <a:rPr lang="en-US" sz="1000" dirty="0">
                <a:solidFill>
                  <a:schemeClr val="tx1"/>
                </a:solidFill>
              </a:rPr>
              <a:t>. </a:t>
            </a:r>
          </a:p>
        </p:txBody>
      </p:sp>
      <p:sp>
        <p:nvSpPr>
          <p:cNvPr id="24" name="Rounded Rectangle 23"/>
          <p:cNvSpPr/>
          <p:nvPr/>
        </p:nvSpPr>
        <p:spPr>
          <a:xfrm>
            <a:off x="5402316" y="746234"/>
            <a:ext cx="3286141" cy="2932387"/>
          </a:xfrm>
          <a:prstGeom prst="round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100" dirty="0">
                <a:solidFill>
                  <a:schemeClr val="tx1"/>
                </a:solidFill>
              </a:rPr>
              <a:t>The reason for each subject's discontinuation is captured in variables DCP01RS and DCP02RS. </a:t>
            </a:r>
            <a:endParaRPr lang="en-US" sz="1100" dirty="0" smtClean="0">
              <a:solidFill>
                <a:schemeClr val="tx1"/>
              </a:solidFill>
            </a:endParaRPr>
          </a:p>
          <a:p>
            <a:pPr marL="628650" lvl="1" indent="-171450">
              <a:buFont typeface="Arial" panose="020B0604020202020204" pitchFamily="34" charset="0"/>
              <a:buChar char="•"/>
            </a:pPr>
            <a:r>
              <a:rPr lang="en-US" sz="1100" dirty="0" smtClean="0">
                <a:solidFill>
                  <a:schemeClr val="tx1"/>
                </a:solidFill>
              </a:rPr>
              <a:t>Subject </a:t>
            </a:r>
            <a:r>
              <a:rPr lang="en-US" sz="1100" dirty="0">
                <a:solidFill>
                  <a:schemeClr val="tx1"/>
                </a:solidFill>
              </a:rPr>
              <a:t>101-02 discontinued from the study in period 1 due to adverse event. Subject 101-03 discontinued from period 2 due to lack of efficacy.</a:t>
            </a:r>
          </a:p>
          <a:p>
            <a:pPr marL="171450" indent="-171450">
              <a:buFont typeface="Arial" panose="020B0604020202020204" pitchFamily="34" charset="0"/>
              <a:buChar char="•"/>
            </a:pPr>
            <a:r>
              <a:rPr lang="en-US" sz="1100" dirty="0">
                <a:solidFill>
                  <a:schemeClr val="tx1"/>
                </a:solidFill>
              </a:rPr>
              <a:t>The treatment duration of each period is captured by variables TR01DURD and </a:t>
            </a:r>
            <a:r>
              <a:rPr lang="en-US" sz="1100" dirty="0" smtClean="0">
                <a:solidFill>
                  <a:schemeClr val="tx1"/>
                </a:solidFill>
              </a:rPr>
              <a:t>TR02DURD</a:t>
            </a:r>
          </a:p>
          <a:p>
            <a:pPr marL="628650" lvl="1" indent="-171450">
              <a:buFont typeface="Arial" panose="020B0604020202020204" pitchFamily="34" charset="0"/>
              <a:buChar char="•"/>
            </a:pPr>
            <a:r>
              <a:rPr lang="en-US" sz="1100" dirty="0" smtClean="0">
                <a:solidFill>
                  <a:schemeClr val="tx1"/>
                </a:solidFill>
              </a:rPr>
              <a:t>for </a:t>
            </a:r>
            <a:r>
              <a:rPr lang="en-US" sz="1100" dirty="0">
                <a:solidFill>
                  <a:schemeClr val="tx1"/>
                </a:solidFill>
              </a:rPr>
              <a:t>subject 101-01, treatment durations in Periods 1 and 2 are 28 and 28 days, respectively. For subject 101-003, the treatment durations in Periods 1 and 2 are 28 and 6 days, respectively.</a:t>
            </a:r>
          </a:p>
        </p:txBody>
      </p:sp>
      <p:sp>
        <p:nvSpPr>
          <p:cNvPr id="23" name="Cloud Callout 22"/>
          <p:cNvSpPr/>
          <p:nvPr/>
        </p:nvSpPr>
        <p:spPr>
          <a:xfrm>
            <a:off x="3604080" y="437562"/>
            <a:ext cx="5365529" cy="2015248"/>
          </a:xfrm>
          <a:prstGeom prst="cloudCallout">
            <a:avLst>
              <a:gd name="adj1" fmla="val -61"/>
              <a:gd name="adj2" fmla="val 110859"/>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lgn="ctr">
              <a:buFont typeface="Arial" panose="020B0604020202020204" pitchFamily="34" charset="0"/>
              <a:buChar char="•"/>
            </a:pPr>
            <a:r>
              <a:rPr lang="en-US" sz="1050" dirty="0">
                <a:solidFill>
                  <a:schemeClr val="tx1"/>
                </a:solidFill>
              </a:rPr>
              <a:t>EOS01STT and EOS02STT capture the information of the end of period status</a:t>
            </a:r>
            <a:r>
              <a:rPr lang="en-US" sz="1050" dirty="0" smtClean="0">
                <a:solidFill>
                  <a:schemeClr val="tx1"/>
                </a:solidFill>
              </a:rPr>
              <a:t>.</a:t>
            </a:r>
          </a:p>
          <a:p>
            <a:pPr marL="171450" indent="-171450" algn="ctr">
              <a:buFont typeface="Arial" panose="020B0604020202020204" pitchFamily="34" charset="0"/>
              <a:buChar char="•"/>
            </a:pPr>
            <a:r>
              <a:rPr lang="en-US" sz="1050" dirty="0" smtClean="0">
                <a:solidFill>
                  <a:schemeClr val="tx1"/>
                </a:solidFill>
              </a:rPr>
              <a:t> </a:t>
            </a:r>
            <a:r>
              <a:rPr lang="en-US" sz="1050" dirty="0">
                <a:solidFill>
                  <a:schemeClr val="tx1"/>
                </a:solidFill>
              </a:rPr>
              <a:t>For instance, subject 101-01 completed both periods (EOS01STT = Completed and EOS02STT = Completed). </a:t>
            </a:r>
            <a:endParaRPr lang="en-US" sz="1050" dirty="0" smtClean="0">
              <a:solidFill>
                <a:schemeClr val="tx1"/>
              </a:solidFill>
            </a:endParaRPr>
          </a:p>
          <a:p>
            <a:pPr marL="171450" indent="-171450" algn="ctr">
              <a:buFont typeface="Arial" panose="020B0604020202020204" pitchFamily="34" charset="0"/>
              <a:buChar char="•"/>
            </a:pPr>
            <a:r>
              <a:rPr lang="en-US" sz="1050" dirty="0" smtClean="0">
                <a:solidFill>
                  <a:schemeClr val="tx1"/>
                </a:solidFill>
              </a:rPr>
              <a:t>Subject </a:t>
            </a:r>
            <a:r>
              <a:rPr lang="en-US" sz="1050" dirty="0">
                <a:solidFill>
                  <a:schemeClr val="tx1"/>
                </a:solidFill>
              </a:rPr>
              <a:t>101-02 discontinued in period 1 which can be seen since EOS01STT = Completed. </a:t>
            </a:r>
            <a:endParaRPr lang="en-US" sz="1050" dirty="0" smtClean="0">
              <a:solidFill>
                <a:schemeClr val="tx1"/>
              </a:solidFill>
            </a:endParaRPr>
          </a:p>
          <a:p>
            <a:pPr marL="171450" indent="-171450" algn="ctr">
              <a:buFont typeface="Arial" panose="020B0604020202020204" pitchFamily="34" charset="0"/>
              <a:buChar char="•"/>
            </a:pPr>
            <a:r>
              <a:rPr lang="en-US" sz="1050" dirty="0" smtClean="0">
                <a:solidFill>
                  <a:schemeClr val="tx1"/>
                </a:solidFill>
              </a:rPr>
              <a:t>Subject </a:t>
            </a:r>
            <a:r>
              <a:rPr lang="en-US" sz="1050" dirty="0">
                <a:solidFill>
                  <a:schemeClr val="tx1"/>
                </a:solidFill>
              </a:rPr>
              <a:t>101-03 completed the first period and discontinued in the second period (EOS01STT = Completed and EOS02STT = Discontinued). </a:t>
            </a:r>
          </a:p>
        </p:txBody>
      </p:sp>
      <p:sp>
        <p:nvSpPr>
          <p:cNvPr id="3" name="Title 2"/>
          <p:cNvSpPr>
            <a:spLocks noGrp="1"/>
          </p:cNvSpPr>
          <p:nvPr>
            <p:ph type="title"/>
          </p:nvPr>
        </p:nvSpPr>
        <p:spPr>
          <a:xfrm>
            <a:off x="-1" y="437562"/>
            <a:ext cx="7651531" cy="535539"/>
          </a:xfrm>
        </p:spPr>
        <p:txBody>
          <a:bodyPr wrap="square">
            <a:noAutofit/>
          </a:bodyPr>
          <a:lstStyle/>
          <a:p>
            <a:pPr algn="l"/>
            <a:r>
              <a:rPr lang="en-US" sz="2400" dirty="0" smtClean="0">
                <a:solidFill>
                  <a:schemeClr val="bg1"/>
                </a:solidFill>
              </a:rPr>
              <a:t>Example of a crossover study</a:t>
            </a:r>
            <a:endParaRPr lang="en-US" sz="2400" dirty="0">
              <a:solidFill>
                <a:schemeClr val="bg1"/>
              </a:solidFill>
            </a:endParaRPr>
          </a:p>
        </p:txBody>
      </p:sp>
      <p:sp>
        <p:nvSpPr>
          <p:cNvPr id="8" name="Rectangle 7"/>
          <p:cNvSpPr/>
          <p:nvPr/>
        </p:nvSpPr>
        <p:spPr>
          <a:xfrm>
            <a:off x="351411" y="1156658"/>
            <a:ext cx="8719019" cy="307777"/>
          </a:xfrm>
          <a:prstGeom prst="rect">
            <a:avLst/>
          </a:prstGeom>
        </p:spPr>
        <p:txBody>
          <a:bodyPr wrap="square">
            <a:spAutoFit/>
          </a:bodyPr>
          <a:lstStyle/>
          <a:p>
            <a:r>
              <a:rPr lang="en-US" sz="1400" dirty="0" smtClean="0"/>
              <a:t>Data snapshot</a:t>
            </a:r>
          </a:p>
        </p:txBody>
      </p:sp>
      <p:sp>
        <p:nvSpPr>
          <p:cNvPr id="9"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
        <p:nvSpPr>
          <p:cNvPr id="11" name="Oval 10"/>
          <p:cNvSpPr/>
          <p:nvPr/>
        </p:nvSpPr>
        <p:spPr>
          <a:xfrm>
            <a:off x="1681656" y="1944414"/>
            <a:ext cx="777766" cy="39939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459422" y="1904224"/>
            <a:ext cx="777766" cy="39939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050221" y="3032234"/>
            <a:ext cx="777766" cy="39939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5827987" y="3032235"/>
            <a:ext cx="777766" cy="39939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Cloud Callout 14"/>
          <p:cNvSpPr/>
          <p:nvPr/>
        </p:nvSpPr>
        <p:spPr>
          <a:xfrm>
            <a:off x="4843200" y="893379"/>
            <a:ext cx="2700600" cy="723491"/>
          </a:xfrm>
          <a:prstGeom prst="cloudCallout">
            <a:avLst>
              <a:gd name="adj1" fmla="val -62865"/>
              <a:gd name="adj2" fmla="val 50491"/>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Treatment start and end different from period start and end</a:t>
            </a:r>
            <a:endParaRPr lang="en-US" sz="1100" dirty="0">
              <a:solidFill>
                <a:schemeClr val="tx1"/>
              </a:solidFill>
            </a:endParaRPr>
          </a:p>
        </p:txBody>
      </p:sp>
      <p:sp>
        <p:nvSpPr>
          <p:cNvPr id="16" name="Oval 15"/>
          <p:cNvSpPr/>
          <p:nvPr/>
        </p:nvSpPr>
        <p:spPr>
          <a:xfrm>
            <a:off x="3237188" y="2343807"/>
            <a:ext cx="1408384" cy="346841"/>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728138" y="2279193"/>
            <a:ext cx="1266498" cy="39939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Cloud Callout 17"/>
          <p:cNvSpPr/>
          <p:nvPr/>
        </p:nvSpPr>
        <p:spPr>
          <a:xfrm>
            <a:off x="6419195" y="1034191"/>
            <a:ext cx="2700600" cy="723491"/>
          </a:xfrm>
          <a:prstGeom prst="cloudCallout">
            <a:avLst>
              <a:gd name="adj1" fmla="val -51579"/>
              <a:gd name="adj2" fmla="val 139107"/>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Period 2 treatment not taken hence planned treatment recorded and actual missing</a:t>
            </a:r>
            <a:endParaRPr lang="en-US" sz="1100" dirty="0">
              <a:solidFill>
                <a:schemeClr val="tx1"/>
              </a:solidFill>
            </a:endParaRPr>
          </a:p>
        </p:txBody>
      </p:sp>
      <p:sp>
        <p:nvSpPr>
          <p:cNvPr id="19" name="Oval 18"/>
          <p:cNvSpPr/>
          <p:nvPr/>
        </p:nvSpPr>
        <p:spPr>
          <a:xfrm>
            <a:off x="599091" y="3762703"/>
            <a:ext cx="3531476" cy="95644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Cloud Callout 19"/>
          <p:cNvSpPr/>
          <p:nvPr/>
        </p:nvSpPr>
        <p:spPr>
          <a:xfrm>
            <a:off x="4130567" y="2862142"/>
            <a:ext cx="3279226" cy="900561"/>
          </a:xfrm>
          <a:prstGeom prst="cloudCallout">
            <a:avLst>
              <a:gd name="adj1" fmla="val -53032"/>
              <a:gd name="adj2" fmla="val 69223"/>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In order to capture the follow-up phase start and end dates, variables </a:t>
            </a:r>
            <a:r>
              <a:rPr lang="en-US" sz="1000" dirty="0" err="1">
                <a:solidFill>
                  <a:schemeClr val="tx1"/>
                </a:solidFill>
              </a:rPr>
              <a:t>PHySDT</a:t>
            </a:r>
            <a:r>
              <a:rPr lang="en-US" sz="1000" dirty="0">
                <a:solidFill>
                  <a:schemeClr val="tx1"/>
                </a:solidFill>
              </a:rPr>
              <a:t> and </a:t>
            </a:r>
            <a:r>
              <a:rPr lang="en-US" sz="1000" dirty="0" err="1">
                <a:solidFill>
                  <a:schemeClr val="tx1"/>
                </a:solidFill>
              </a:rPr>
              <a:t>PHyEDT</a:t>
            </a:r>
            <a:r>
              <a:rPr lang="en-US" sz="1000" dirty="0">
                <a:solidFill>
                  <a:schemeClr val="tx1"/>
                </a:solidFill>
              </a:rPr>
              <a:t> are introduced. </a:t>
            </a:r>
          </a:p>
        </p:txBody>
      </p:sp>
      <p:sp>
        <p:nvSpPr>
          <p:cNvPr id="22" name="Oval 21"/>
          <p:cNvSpPr/>
          <p:nvPr/>
        </p:nvSpPr>
        <p:spPr>
          <a:xfrm>
            <a:off x="5654566" y="3762704"/>
            <a:ext cx="1460937" cy="35735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7115503" y="3762703"/>
            <a:ext cx="1240221" cy="283780"/>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489434" y="3032235"/>
            <a:ext cx="1353766" cy="23648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6899352" y="1732279"/>
            <a:ext cx="1292286" cy="316094"/>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Cloud Callout 27"/>
          <p:cNvSpPr/>
          <p:nvPr/>
        </p:nvSpPr>
        <p:spPr>
          <a:xfrm>
            <a:off x="4077744" y="484047"/>
            <a:ext cx="2550413" cy="1127765"/>
          </a:xfrm>
          <a:prstGeom prst="cloudCallout">
            <a:avLst>
              <a:gd name="adj1" fmla="val 59084"/>
              <a:gd name="adj2" fmla="val 44210"/>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Planned dose information is captured </a:t>
            </a:r>
            <a:r>
              <a:rPr lang="en-US" sz="1000" dirty="0">
                <a:solidFill>
                  <a:schemeClr val="tx1"/>
                </a:solidFill>
              </a:rPr>
              <a:t>in variable DOSE01P and DOSE02P and actual dose information is captured in variables DOSE01A and DOSE02A.</a:t>
            </a:r>
          </a:p>
        </p:txBody>
      </p:sp>
      <p:sp>
        <p:nvSpPr>
          <p:cNvPr id="29" name="Oval 28"/>
          <p:cNvSpPr/>
          <p:nvPr/>
        </p:nvSpPr>
        <p:spPr>
          <a:xfrm>
            <a:off x="1042565" y="2985646"/>
            <a:ext cx="1292286" cy="316094"/>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520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3"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2" grpId="0" animBg="1"/>
      <p:bldP spid="25" grpId="0" animBg="1"/>
      <p:bldP spid="26" grpId="0" animBg="1"/>
      <p:bldP spid="27" grpId="0" animBg="1"/>
      <p:bldP spid="28" grpId="0" animBg="1"/>
      <p:bldP spid="2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Reference</a:t>
            </a:r>
          </a:p>
          <a:p>
            <a:r>
              <a:rPr lang="en-US" dirty="0"/>
              <a:t>Reference</a:t>
            </a:r>
          </a:p>
          <a:p>
            <a:r>
              <a:rPr lang="en-US" dirty="0"/>
              <a:t>Reference</a:t>
            </a:r>
          </a:p>
          <a:p>
            <a:r>
              <a:rPr lang="en-US" dirty="0"/>
              <a:t>Reference</a:t>
            </a:r>
          </a:p>
          <a:p>
            <a:r>
              <a:rPr lang="en-US" dirty="0" smtClean="0"/>
              <a:t>Reference</a:t>
            </a:r>
            <a:endParaRPr lang="en-US" dirty="0"/>
          </a:p>
          <a:p>
            <a:r>
              <a:rPr lang="en-US" dirty="0"/>
              <a:t>Reference</a:t>
            </a:r>
          </a:p>
          <a:p>
            <a:endParaRPr lang="en-US" dirty="0"/>
          </a:p>
          <a:p>
            <a:endParaRPr lang="en-US" dirty="0"/>
          </a:p>
        </p:txBody>
      </p:sp>
      <p:sp>
        <p:nvSpPr>
          <p:cNvPr id="2" name="Title 1"/>
          <p:cNvSpPr>
            <a:spLocks noGrp="1"/>
          </p:cNvSpPr>
          <p:nvPr>
            <p:ph type="title"/>
          </p:nvPr>
        </p:nvSpPr>
        <p:spPr/>
        <p:txBody>
          <a:bodyPr anchor="ctr"/>
          <a:lstStyle/>
          <a:p>
            <a:r>
              <a:rPr lang="en-US" dirty="0" smtClean="0"/>
              <a:t>References</a:t>
            </a:r>
            <a:endParaRPr lang="en-US" dirty="0"/>
          </a:p>
        </p:txBody>
      </p:sp>
    </p:spTree>
    <p:extLst>
      <p:ext uri="{BB962C8B-B14F-4D97-AF65-F5344CB8AC3E}">
        <p14:creationId xmlns:p14="http://schemas.microsoft.com/office/powerpoint/2010/main" val="38838359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21"/>
          <p:cNvGrpSpPr/>
          <p:nvPr/>
        </p:nvGrpSpPr>
        <p:grpSpPr>
          <a:xfrm>
            <a:off x="428626" y="3673191"/>
            <a:ext cx="8677275" cy="583497"/>
            <a:chOff x="822783" y="1771650"/>
            <a:chExt cx="4905565" cy="923925"/>
          </a:xfrm>
        </p:grpSpPr>
        <p:sp>
          <p:nvSpPr>
            <p:cNvPr id="47" name="Rectangle 46"/>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Rectangle 47"/>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3" name="Group 421"/>
          <p:cNvGrpSpPr/>
          <p:nvPr/>
        </p:nvGrpSpPr>
        <p:grpSpPr>
          <a:xfrm>
            <a:off x="428626" y="3225744"/>
            <a:ext cx="8677275" cy="583497"/>
            <a:chOff x="822783" y="1771650"/>
            <a:chExt cx="4905565" cy="923925"/>
          </a:xfrm>
        </p:grpSpPr>
        <p:sp>
          <p:nvSpPr>
            <p:cNvPr id="44" name="Rectangle 43"/>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 name="Rectangle 44"/>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0" name="Group 421"/>
          <p:cNvGrpSpPr/>
          <p:nvPr/>
        </p:nvGrpSpPr>
        <p:grpSpPr>
          <a:xfrm>
            <a:off x="428626" y="2616147"/>
            <a:ext cx="8677275" cy="583497"/>
            <a:chOff x="822783" y="1771650"/>
            <a:chExt cx="4905565" cy="923925"/>
          </a:xfrm>
        </p:grpSpPr>
        <p:sp>
          <p:nvSpPr>
            <p:cNvPr id="41" name="Rectangle 40"/>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 name="Rectangle 41"/>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4" name="Group 421"/>
          <p:cNvGrpSpPr/>
          <p:nvPr/>
        </p:nvGrpSpPr>
        <p:grpSpPr>
          <a:xfrm>
            <a:off x="428626" y="2216755"/>
            <a:ext cx="8677275" cy="583497"/>
            <a:chOff x="822783" y="1771650"/>
            <a:chExt cx="4905565" cy="923925"/>
          </a:xfrm>
        </p:grpSpPr>
        <p:sp>
          <p:nvSpPr>
            <p:cNvPr id="38" name="Rectangle 37"/>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 name="Rectangle 38"/>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5" name="Group 421"/>
          <p:cNvGrpSpPr/>
          <p:nvPr/>
        </p:nvGrpSpPr>
        <p:grpSpPr>
          <a:xfrm>
            <a:off x="428626" y="1854899"/>
            <a:ext cx="8677275" cy="583497"/>
            <a:chOff x="822783" y="1771650"/>
            <a:chExt cx="4905565" cy="923925"/>
          </a:xfrm>
        </p:grpSpPr>
        <p:sp>
          <p:nvSpPr>
            <p:cNvPr id="36" name="Rectangle 35"/>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36"/>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9" name="Group 421"/>
          <p:cNvGrpSpPr/>
          <p:nvPr/>
        </p:nvGrpSpPr>
        <p:grpSpPr>
          <a:xfrm>
            <a:off x="428626" y="1445086"/>
            <a:ext cx="8677275" cy="583497"/>
            <a:chOff x="822783" y="1771650"/>
            <a:chExt cx="4905565" cy="923925"/>
          </a:xfrm>
        </p:grpSpPr>
        <p:sp>
          <p:nvSpPr>
            <p:cNvPr id="30" name="Rectangle 29"/>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30"/>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3"/>
          <p:cNvSpPr>
            <a:spLocks noGrp="1"/>
          </p:cNvSpPr>
          <p:nvPr>
            <p:ph type="title"/>
          </p:nvPr>
        </p:nvSpPr>
        <p:spPr>
          <a:xfrm>
            <a:off x="0" y="440168"/>
            <a:ext cx="5702749" cy="535539"/>
          </a:xfrm>
        </p:spPr>
        <p:txBody>
          <a:bodyPr>
            <a:noAutofit/>
          </a:bodyPr>
          <a:lstStyle/>
          <a:p>
            <a:pPr algn="l"/>
            <a:r>
              <a:rPr lang="en-US" sz="2400" dirty="0">
                <a:solidFill>
                  <a:schemeClr val="bg1"/>
                </a:solidFill>
              </a:rPr>
              <a:t>ADSL : Subject-Level Analysis dataset</a:t>
            </a:r>
          </a:p>
        </p:txBody>
      </p:sp>
      <p:sp>
        <p:nvSpPr>
          <p:cNvPr id="2" name="Content Placeholder 1"/>
          <p:cNvSpPr>
            <a:spLocks noGrp="1"/>
          </p:cNvSpPr>
          <p:nvPr>
            <p:ph idx="1"/>
          </p:nvPr>
        </p:nvSpPr>
        <p:spPr>
          <a:xfrm>
            <a:off x="403761" y="1420893"/>
            <a:ext cx="8511639" cy="2697191"/>
          </a:xfrm>
        </p:spPr>
        <p:txBody>
          <a:bodyPr/>
          <a:lstStyle/>
          <a:p>
            <a:pPr marL="231775" indent="0">
              <a:spcBef>
                <a:spcPts val="1200"/>
              </a:spcBef>
              <a:buNone/>
            </a:pPr>
            <a:r>
              <a:rPr lang="en-US" sz="1600" dirty="0"/>
              <a:t>ADSL dataset and its related metadata </a:t>
            </a:r>
            <a:r>
              <a:rPr lang="en-US" sz="1600" u="sng" dirty="0"/>
              <a:t>are required</a:t>
            </a:r>
            <a:r>
              <a:rPr lang="en-US" sz="1600" dirty="0"/>
              <a:t> in a CDISC-based submission of a clinical trial even if no other ADaM datasets are submitted</a:t>
            </a:r>
          </a:p>
          <a:p>
            <a:pPr marL="231775" indent="0">
              <a:spcBef>
                <a:spcPts val="1200"/>
              </a:spcBef>
              <a:buNone/>
            </a:pPr>
            <a:r>
              <a:rPr lang="en-US" sz="1600" dirty="0"/>
              <a:t>The structure of ADSL is </a:t>
            </a:r>
            <a:r>
              <a:rPr lang="en-US" sz="1600" u="sng" dirty="0"/>
              <a:t>one record per subject</a:t>
            </a:r>
            <a:r>
              <a:rPr lang="en-US" sz="1600" dirty="0"/>
              <a:t>; for any clinical trial design</a:t>
            </a:r>
          </a:p>
          <a:p>
            <a:pPr marL="231775" indent="0">
              <a:spcBef>
                <a:spcPts val="1200"/>
              </a:spcBef>
              <a:buNone/>
            </a:pPr>
            <a:r>
              <a:rPr lang="en-US" sz="1600" dirty="0"/>
              <a:t>ADSL is used to </a:t>
            </a:r>
            <a:r>
              <a:rPr lang="en-US" sz="1600" u="sng" dirty="0"/>
              <a:t>provide key facts</a:t>
            </a:r>
            <a:r>
              <a:rPr lang="en-US" sz="1600" dirty="0"/>
              <a:t> about the subject ; enabling analysis and interpretation</a:t>
            </a:r>
          </a:p>
          <a:p>
            <a:pPr marL="231775" indent="0">
              <a:spcBef>
                <a:spcPts val="1200"/>
              </a:spcBef>
              <a:buNone/>
            </a:pPr>
            <a:r>
              <a:rPr lang="en-US" sz="1600" dirty="0"/>
              <a:t>ADSL </a:t>
            </a:r>
            <a:r>
              <a:rPr lang="en-US" sz="1600" u="sng" dirty="0"/>
              <a:t>does not contain time varying</a:t>
            </a:r>
            <a:r>
              <a:rPr lang="en-US" sz="1600" dirty="0"/>
              <a:t> data and endpoints </a:t>
            </a:r>
          </a:p>
          <a:p>
            <a:pPr marL="231775" indent="0">
              <a:spcBef>
                <a:spcPts val="1200"/>
              </a:spcBef>
              <a:buNone/>
            </a:pPr>
            <a:r>
              <a:rPr lang="en-US" sz="1600" dirty="0"/>
              <a:t>ADSL is a </a:t>
            </a:r>
            <a:r>
              <a:rPr lang="en-US" sz="1600" u="sng" dirty="0"/>
              <a:t>source for subject-level</a:t>
            </a:r>
            <a:r>
              <a:rPr lang="en-US" sz="1600" dirty="0"/>
              <a:t> variables used in other datasets to enable analysis of the BDS dataset</a:t>
            </a:r>
          </a:p>
          <a:p>
            <a:pPr marL="231775" indent="0">
              <a:spcBef>
                <a:spcPts val="1200"/>
              </a:spcBef>
              <a:buNone/>
            </a:pPr>
            <a:r>
              <a:rPr lang="en-US" sz="1600" u="sng" dirty="0"/>
              <a:t>Only one</a:t>
            </a:r>
            <a:r>
              <a:rPr lang="en-US" sz="1600" dirty="0"/>
              <a:t> ADSL per study contains </a:t>
            </a:r>
            <a:r>
              <a:rPr lang="en-US" sz="1600" u="sng" dirty="0"/>
              <a:t>variables integral to design</a:t>
            </a:r>
            <a:r>
              <a:rPr lang="en-US" sz="1600" dirty="0"/>
              <a:t> and/or randomization</a:t>
            </a:r>
          </a:p>
          <a:p>
            <a:pPr marL="231775" indent="0">
              <a:spcBef>
                <a:spcPts val="1200"/>
              </a:spcBef>
              <a:buNone/>
            </a:pPr>
            <a:r>
              <a:rPr lang="en-US" sz="1600" u="sng" dirty="0"/>
              <a:t>Structure and content make this analysis dataset a cornerstone for any trial</a:t>
            </a:r>
          </a:p>
        </p:txBody>
      </p:sp>
      <p:sp>
        <p:nvSpPr>
          <p:cNvPr id="6" name="Isosceles Triangle 5"/>
          <p:cNvSpPr/>
          <p:nvPr/>
        </p:nvSpPr>
        <p:spPr>
          <a:xfrm rot="5400000">
            <a:off x="366036" y="1504192"/>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p:cNvSpPr/>
          <p:nvPr/>
        </p:nvSpPr>
        <p:spPr>
          <a:xfrm rot="5400000">
            <a:off x="406834" y="1504192"/>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Isosceles Triangle 17"/>
          <p:cNvSpPr/>
          <p:nvPr/>
        </p:nvSpPr>
        <p:spPr>
          <a:xfrm rot="5400000">
            <a:off x="366036" y="2155758"/>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Isosceles Triangle 18"/>
          <p:cNvSpPr/>
          <p:nvPr/>
        </p:nvSpPr>
        <p:spPr>
          <a:xfrm rot="5400000">
            <a:off x="406834" y="2155758"/>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Isosceles Triangle 20"/>
          <p:cNvSpPr/>
          <p:nvPr/>
        </p:nvSpPr>
        <p:spPr>
          <a:xfrm rot="5400000">
            <a:off x="366036" y="2554695"/>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sosceles Triangle 21"/>
          <p:cNvSpPr/>
          <p:nvPr/>
        </p:nvSpPr>
        <p:spPr>
          <a:xfrm rot="5400000">
            <a:off x="406834" y="2554695"/>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Isosceles Triangle 23"/>
          <p:cNvSpPr/>
          <p:nvPr/>
        </p:nvSpPr>
        <p:spPr>
          <a:xfrm rot="5400000">
            <a:off x="366036" y="2951039"/>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Isosceles Triangle 24"/>
          <p:cNvSpPr/>
          <p:nvPr/>
        </p:nvSpPr>
        <p:spPr>
          <a:xfrm rot="5400000">
            <a:off x="406834" y="2951039"/>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p:cNvGrpSpPr/>
          <p:nvPr/>
        </p:nvGrpSpPr>
        <p:grpSpPr>
          <a:xfrm>
            <a:off x="396810" y="3326445"/>
            <a:ext cx="159690" cy="180440"/>
            <a:chOff x="396810" y="2599262"/>
            <a:chExt cx="159690" cy="180440"/>
          </a:xfrm>
        </p:grpSpPr>
        <p:sp>
          <p:nvSpPr>
            <p:cNvPr id="32" name="Isosceles Triangle 31"/>
            <p:cNvSpPr/>
            <p:nvPr/>
          </p:nvSpPr>
          <p:spPr>
            <a:xfrm rot="5400000">
              <a:off x="366036" y="2630036"/>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Isosceles Triangle 32"/>
            <p:cNvSpPr/>
            <p:nvPr/>
          </p:nvSpPr>
          <p:spPr>
            <a:xfrm rot="5400000">
              <a:off x="406834" y="2630036"/>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0" name="Group 49"/>
          <p:cNvGrpSpPr/>
          <p:nvPr/>
        </p:nvGrpSpPr>
        <p:grpSpPr>
          <a:xfrm>
            <a:off x="396810" y="3942395"/>
            <a:ext cx="159690" cy="180440"/>
            <a:chOff x="396810" y="2599262"/>
            <a:chExt cx="159690" cy="180440"/>
          </a:xfrm>
        </p:grpSpPr>
        <p:sp>
          <p:nvSpPr>
            <p:cNvPr id="51" name="Isosceles Triangle 50"/>
            <p:cNvSpPr/>
            <p:nvPr/>
          </p:nvSpPr>
          <p:spPr>
            <a:xfrm rot="5400000">
              <a:off x="366036" y="2630036"/>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Isosceles Triangle 51"/>
            <p:cNvSpPr/>
            <p:nvPr/>
          </p:nvSpPr>
          <p:spPr>
            <a:xfrm rot="5400000">
              <a:off x="406834" y="2630036"/>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 name="Group 52"/>
          <p:cNvGrpSpPr/>
          <p:nvPr/>
        </p:nvGrpSpPr>
        <p:grpSpPr>
          <a:xfrm>
            <a:off x="396810" y="4373319"/>
            <a:ext cx="159690" cy="180440"/>
            <a:chOff x="396810" y="2599262"/>
            <a:chExt cx="159690" cy="180440"/>
          </a:xfrm>
        </p:grpSpPr>
        <p:sp>
          <p:nvSpPr>
            <p:cNvPr id="54" name="Isosceles Triangle 53"/>
            <p:cNvSpPr/>
            <p:nvPr/>
          </p:nvSpPr>
          <p:spPr>
            <a:xfrm rot="5400000">
              <a:off x="366036" y="2630036"/>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Isosceles Triangle 54"/>
            <p:cNvSpPr/>
            <p:nvPr/>
          </p:nvSpPr>
          <p:spPr>
            <a:xfrm rot="5400000">
              <a:off x="406834" y="2630036"/>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9"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2688873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3257549"/>
            <a:ext cx="7286625" cy="1041181"/>
          </a:xfrm>
        </p:spPr>
        <p:txBody>
          <a:bodyPr anchor="ctr"/>
          <a:lstStyle/>
          <a:p>
            <a:r>
              <a:rPr lang="en-US" dirty="0" smtClean="0"/>
              <a:t>Thank You</a:t>
            </a:r>
            <a:endParaRPr lang="en-US" dirty="0"/>
          </a:p>
        </p:txBody>
      </p:sp>
      <p:sp>
        <p:nvSpPr>
          <p:cNvPr id="8" name="TextBox 7"/>
          <p:cNvSpPr txBox="1"/>
          <p:nvPr/>
        </p:nvSpPr>
        <p:spPr>
          <a:xfrm>
            <a:off x="3324002" y="4610358"/>
            <a:ext cx="3962623" cy="153888"/>
          </a:xfrm>
          <a:prstGeom prst="rect">
            <a:avLst/>
          </a:prstGeom>
          <a:noFill/>
        </p:spPr>
        <p:txBody>
          <a:bodyPr wrap="none" lIns="0" tIns="0" rIns="0" bIns="0" rtlCol="0">
            <a:spAutoFit/>
          </a:bodyPr>
          <a:lstStyle/>
          <a:p>
            <a:r>
              <a:rPr lang="en-US" sz="1000" dirty="0">
                <a:latin typeface="+mj-lt"/>
                <a:cs typeface="Arial" pitchFamily="34" charset="0"/>
              </a:rPr>
              <a:t>For any feedback/comment/clarification please contact us at </a:t>
            </a:r>
            <a:r>
              <a:rPr lang="en-US" sz="1000" u="sng" dirty="0">
                <a:latin typeface="+mj-lt"/>
                <a:cs typeface="Arial" pitchFamily="34" charset="0"/>
                <a:hlinkClick r:id="rId2"/>
              </a:rPr>
              <a:t>PALS@tcs.com</a:t>
            </a:r>
            <a:endParaRPr lang="en-US" sz="1000" dirty="0">
              <a:latin typeface="+mj-lt"/>
              <a:cs typeface="Arial" pitchFamily="34" charset="0"/>
            </a:endParaRPr>
          </a:p>
        </p:txBody>
      </p:sp>
      <p:sp>
        <p:nvSpPr>
          <p:cNvPr id="9" name="TextBox 8"/>
          <p:cNvSpPr txBox="1"/>
          <p:nvPr/>
        </p:nvSpPr>
        <p:spPr>
          <a:xfrm>
            <a:off x="4411980" y="5324824"/>
            <a:ext cx="320041" cy="153888"/>
          </a:xfrm>
          <a:prstGeom prst="rect">
            <a:avLst/>
          </a:prstGeom>
          <a:noFill/>
        </p:spPr>
        <p:txBody>
          <a:bodyPr wrap="square" lIns="0" tIns="0" rIns="0" bIns="0" rtlCol="0" anchor="b">
            <a:spAutoFit/>
          </a:bodyPr>
          <a:lstStyle>
            <a:defPPr>
              <a:defRPr lang="en-US"/>
            </a:defPPr>
            <a:lvl1pPr algn="r">
              <a:spcAft>
                <a:spcPts val="500"/>
              </a:spcAft>
              <a:defRPr sz="1000">
                <a:solidFill>
                  <a:schemeClr val="tx1">
                    <a:lumMod val="75000"/>
                    <a:lumOff val="25000"/>
                  </a:schemeClr>
                </a:solidFill>
              </a:defRPr>
            </a:lvl1pPr>
          </a:lstStyle>
          <a:p>
            <a:pPr algn="ctr"/>
            <a:r>
              <a:rPr lang="en-US" dirty="0"/>
              <a:t>V </a:t>
            </a:r>
            <a:r>
              <a:rPr lang="en-US" dirty="0" smtClean="0"/>
              <a:t>NN</a:t>
            </a:r>
            <a:endParaRPr lang="en-IN" dirty="0"/>
          </a:p>
        </p:txBody>
      </p:sp>
    </p:spTree>
    <p:extLst>
      <p:ext uri="{BB962C8B-B14F-4D97-AF65-F5344CB8AC3E}">
        <p14:creationId xmlns:p14="http://schemas.microsoft.com/office/powerpoint/2010/main" val="7017447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Document Release Notice</a:t>
            </a:r>
          </a:p>
        </p:txBody>
      </p:sp>
      <p:sp>
        <p:nvSpPr>
          <p:cNvPr id="6" name="Content Placeholder 5"/>
          <p:cNvSpPr>
            <a:spLocks noGrp="1"/>
          </p:cNvSpPr>
          <p:nvPr>
            <p:ph sz="quarter" idx="10"/>
          </p:nvPr>
        </p:nvSpPr>
        <p:spPr/>
        <p:txBody>
          <a:bodyPr anchor="ctr"/>
          <a:lstStyle/>
          <a:p>
            <a:r>
              <a:rPr lang="en-US" dirty="0"/>
              <a:t>This </a:t>
            </a:r>
            <a:r>
              <a:rPr lang="en-US" dirty="0" smtClean="0"/>
              <a:t>XXXXXXX, </a:t>
            </a:r>
            <a:r>
              <a:rPr lang="en-US" dirty="0"/>
              <a:t>Version </a:t>
            </a:r>
            <a:r>
              <a:rPr lang="en-US" dirty="0" smtClean="0"/>
              <a:t>NN, is </a:t>
            </a:r>
            <a:r>
              <a:rPr lang="en-US" dirty="0"/>
              <a:t>released for use in Tata Consultancy Services (TCS) with effect from </a:t>
            </a:r>
            <a:r>
              <a:rPr lang="en-US" dirty="0" smtClean="0"/>
              <a:t>– DD-</a:t>
            </a:r>
            <a:r>
              <a:rPr lang="en-US" dirty="0" err="1" smtClean="0"/>
              <a:t>Mmm</a:t>
            </a:r>
            <a:r>
              <a:rPr lang="en-US" dirty="0" smtClean="0"/>
              <a:t>-YYYY</a:t>
            </a:r>
            <a:r>
              <a:rPr lang="en-US" dirty="0" smtClean="0">
                <a:solidFill>
                  <a:srgbClr val="138F91"/>
                </a:solidFill>
              </a:rPr>
              <a:t>.</a:t>
            </a:r>
            <a:endParaRPr lang="en-US" dirty="0">
              <a:solidFill>
                <a:srgbClr val="138F91"/>
              </a:solidFill>
            </a:endParaRPr>
          </a:p>
          <a:p>
            <a:r>
              <a:rPr lang="en-US" dirty="0"/>
              <a:t>This Training Material is subject to TCS Document Control Procedure. TCS reserves the right to make additions, modifications or alterations to the existing content or release a newer version of this document.</a:t>
            </a:r>
          </a:p>
          <a:p>
            <a:r>
              <a:rPr lang="en-US" dirty="0"/>
              <a:t>Softcopy of the latest version of the document is available in the </a:t>
            </a:r>
            <a:r>
              <a:rPr lang="en-US" dirty="0" smtClean="0"/>
              <a:t>ABCDEFG</a:t>
            </a:r>
            <a:endParaRPr lang="en-US" dirty="0"/>
          </a:p>
          <a:p>
            <a:r>
              <a:rPr lang="en-US" dirty="0"/>
              <a:t>Comments suggestions or queries should be addressed to PALS@tcs.com</a:t>
            </a:r>
            <a:r>
              <a:rPr lang="en-US" dirty="0" smtClean="0"/>
              <a:t>.</a:t>
            </a:r>
            <a:endParaRPr lang="en-US" dirty="0"/>
          </a:p>
        </p:txBody>
      </p:sp>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dirty="0"/>
          </a:p>
        </p:txBody>
      </p:sp>
      <p:sp>
        <p:nvSpPr>
          <p:cNvPr id="11" name="Text Placeholder 10"/>
          <p:cNvSpPr>
            <a:spLocks noGrp="1"/>
          </p:cNvSpPr>
          <p:nvPr>
            <p:ph type="body" sz="quarter" idx="15"/>
          </p:nvPr>
        </p:nvSpPr>
        <p:spPr/>
        <p:txBody>
          <a:bodyPr/>
          <a:lstStyle/>
          <a:p>
            <a:endParaRPr lang="en-US"/>
          </a:p>
        </p:txBody>
      </p:sp>
      <p:sp>
        <p:nvSpPr>
          <p:cNvPr id="12" name="Text Placeholder 11"/>
          <p:cNvSpPr>
            <a:spLocks noGrp="1"/>
          </p:cNvSpPr>
          <p:nvPr>
            <p:ph type="body" sz="quarter" idx="16"/>
          </p:nvPr>
        </p:nvSpPr>
        <p:spPr/>
        <p:txBody>
          <a:bodyPr/>
          <a:lstStyle/>
          <a:p>
            <a:endParaRPr lang="en-US"/>
          </a:p>
        </p:txBody>
      </p:sp>
      <p:sp>
        <p:nvSpPr>
          <p:cNvPr id="16" name="Content Placeholder 15"/>
          <p:cNvSpPr>
            <a:spLocks noGrp="1"/>
          </p:cNvSpPr>
          <p:nvPr>
            <p:ph sz="quarter" idx="20"/>
          </p:nvPr>
        </p:nvSpPr>
        <p:spPr/>
        <p:txBody>
          <a:bodyPr/>
          <a:lstStyle/>
          <a:p>
            <a:r>
              <a:rPr lang="en-US" dirty="0" smtClean="0"/>
              <a:t>Date: DD-</a:t>
            </a:r>
            <a:r>
              <a:rPr lang="en-US" dirty="0" err="1" smtClean="0"/>
              <a:t>Mmm</a:t>
            </a:r>
            <a:r>
              <a:rPr lang="en-US" dirty="0" smtClean="0"/>
              <a:t>-YYYY</a:t>
            </a:r>
            <a:endParaRPr lang="en-US" dirty="0"/>
          </a:p>
        </p:txBody>
      </p:sp>
      <p:sp>
        <p:nvSpPr>
          <p:cNvPr id="18" name="Content Placeholder 17"/>
          <p:cNvSpPr>
            <a:spLocks noGrp="1"/>
          </p:cNvSpPr>
          <p:nvPr>
            <p:ph sz="quarter" idx="22"/>
          </p:nvPr>
        </p:nvSpPr>
        <p:spPr/>
        <p:txBody>
          <a:bodyPr/>
          <a:lstStyle/>
          <a:p>
            <a:r>
              <a:rPr lang="en-US" dirty="0"/>
              <a:t>Date: DD-</a:t>
            </a:r>
            <a:r>
              <a:rPr lang="en-US" dirty="0" err="1"/>
              <a:t>Mmm</a:t>
            </a:r>
            <a:r>
              <a:rPr lang="en-US" dirty="0"/>
              <a:t>-YYYY</a:t>
            </a:r>
          </a:p>
        </p:txBody>
      </p:sp>
      <p:sp>
        <p:nvSpPr>
          <p:cNvPr id="21" name="Rectangle 20"/>
          <p:cNvSpPr/>
          <p:nvPr/>
        </p:nvSpPr>
        <p:spPr>
          <a:xfrm>
            <a:off x="468488" y="5090341"/>
            <a:ext cx="3858560" cy="379434"/>
          </a:xfrm>
          <a:prstGeom prst="rect">
            <a:avLst/>
          </a:prstGeom>
        </p:spPr>
        <p:txBody>
          <a:bodyPr wrap="square" lIns="0" tIns="0" rIns="0" bIns="0" anchor="b">
            <a:noAutofit/>
          </a:bodyPr>
          <a:lstStyle/>
          <a:p>
            <a:pPr>
              <a:lnSpc>
                <a:spcPts val="1200"/>
              </a:lnSpc>
            </a:pPr>
            <a:r>
              <a:rPr lang="en-US" sz="900" dirty="0" smtClean="0">
                <a:solidFill>
                  <a:schemeClr val="tx1">
                    <a:lumMod val="65000"/>
                    <a:lumOff val="35000"/>
                  </a:schemeClr>
                </a:solidFill>
                <a:cs typeface="Arial" panose="020B0604020202020204" pitchFamily="34" charset="0"/>
              </a:rPr>
              <a:t>Document Name</a:t>
            </a:r>
          </a:p>
          <a:p>
            <a:pPr>
              <a:lnSpc>
                <a:spcPts val="1200"/>
              </a:lnSpc>
            </a:pPr>
            <a:r>
              <a:rPr lang="en-US" sz="900" dirty="0" smtClean="0">
                <a:solidFill>
                  <a:schemeClr val="tx1">
                    <a:lumMod val="65000"/>
                    <a:lumOff val="35000"/>
                  </a:schemeClr>
                </a:solidFill>
                <a:cs typeface="Arial" panose="020B0604020202020204" pitchFamily="34" charset="0"/>
              </a:rPr>
              <a:t>Effective </a:t>
            </a:r>
            <a:r>
              <a:rPr lang="en-US" sz="900" dirty="0">
                <a:solidFill>
                  <a:schemeClr val="tx1">
                    <a:lumMod val="65000"/>
                    <a:lumOff val="35000"/>
                  </a:schemeClr>
                </a:solidFill>
                <a:cs typeface="Arial" panose="020B0604020202020204" pitchFamily="34" charset="0"/>
              </a:rPr>
              <a:t>Date: </a:t>
            </a:r>
            <a:r>
              <a:rPr lang="en-US" sz="900" dirty="0" smtClean="0">
                <a:solidFill>
                  <a:schemeClr val="tx1">
                    <a:lumMod val="65000"/>
                    <a:lumOff val="35000"/>
                  </a:schemeClr>
                </a:solidFill>
                <a:cs typeface="Arial" panose="020B0604020202020204" pitchFamily="34" charset="0"/>
              </a:rPr>
              <a:t>DD-MMM-YYYY</a:t>
            </a:r>
            <a:endParaRPr lang="en-US" sz="900" dirty="0">
              <a:solidFill>
                <a:schemeClr val="tx1">
                  <a:lumMod val="65000"/>
                  <a:lumOff val="35000"/>
                </a:schemeClr>
              </a:solidFill>
              <a:cs typeface="Arial" panose="020B0604020202020204" pitchFamily="34" charset="0"/>
            </a:endParaRPr>
          </a:p>
        </p:txBody>
      </p:sp>
      <p:sp>
        <p:nvSpPr>
          <p:cNvPr id="19" name="TextBox 18"/>
          <p:cNvSpPr txBox="1"/>
          <p:nvPr/>
        </p:nvSpPr>
        <p:spPr>
          <a:xfrm>
            <a:off x="4411980" y="5324824"/>
            <a:ext cx="320041" cy="153888"/>
          </a:xfrm>
          <a:prstGeom prst="rect">
            <a:avLst/>
          </a:prstGeom>
          <a:noFill/>
        </p:spPr>
        <p:txBody>
          <a:bodyPr wrap="square" lIns="0" tIns="0" rIns="0" bIns="0" rtlCol="0" anchor="b">
            <a:spAutoFit/>
          </a:bodyPr>
          <a:lstStyle>
            <a:defPPr>
              <a:defRPr lang="en-US"/>
            </a:defPPr>
            <a:lvl1pPr algn="r">
              <a:spcAft>
                <a:spcPts val="500"/>
              </a:spcAft>
              <a:defRPr sz="1000">
                <a:solidFill>
                  <a:schemeClr val="tx1">
                    <a:lumMod val="75000"/>
                    <a:lumOff val="25000"/>
                  </a:schemeClr>
                </a:solidFill>
              </a:defRPr>
            </a:lvl1pPr>
          </a:lstStyle>
          <a:p>
            <a:pPr algn="ctr"/>
            <a:r>
              <a:rPr lang="en-US" dirty="0"/>
              <a:t>V </a:t>
            </a:r>
            <a:r>
              <a:rPr lang="en-US" dirty="0" smtClean="0"/>
              <a:t>NN</a:t>
            </a:r>
            <a:endParaRPr lang="en-IN" dirty="0"/>
          </a:p>
        </p:txBody>
      </p:sp>
    </p:spTree>
    <p:extLst>
      <p:ext uri="{BB962C8B-B14F-4D97-AF65-F5344CB8AC3E}">
        <p14:creationId xmlns:p14="http://schemas.microsoft.com/office/powerpoint/2010/main" val="20720313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Change/Revision History</a:t>
            </a:r>
          </a:p>
        </p:txBody>
      </p:sp>
      <p:graphicFrame>
        <p:nvGraphicFramePr>
          <p:cNvPr id="19" name="Table 18"/>
          <p:cNvGraphicFramePr>
            <a:graphicFrameLocks noGrp="1"/>
          </p:cNvGraphicFramePr>
          <p:nvPr>
            <p:extLst/>
          </p:nvPr>
        </p:nvGraphicFramePr>
        <p:xfrm>
          <a:off x="460376" y="1438850"/>
          <a:ext cx="8226423" cy="769727"/>
        </p:xfrm>
        <a:graphic>
          <a:graphicData uri="http://schemas.openxmlformats.org/drawingml/2006/table">
            <a:tbl>
              <a:tblPr firstRow="1" bandRow="1">
                <a:tableStyleId>{5DA37D80-6434-44D0-A028-1B22A696006F}</a:tableStyleId>
              </a:tblPr>
              <a:tblGrid>
                <a:gridCol w="601169"/>
                <a:gridCol w="1561874"/>
                <a:gridCol w="718871"/>
                <a:gridCol w="1597572"/>
                <a:gridCol w="1471448"/>
                <a:gridCol w="1062813"/>
                <a:gridCol w="1212676"/>
              </a:tblGrid>
              <a:tr h="431991">
                <a:tc>
                  <a:txBody>
                    <a:bodyPr/>
                    <a:lstStyle/>
                    <a:p>
                      <a:pPr algn="l"/>
                      <a:r>
                        <a:rPr lang="en-US" sz="1000" b="1" kern="1200" dirty="0" smtClean="0">
                          <a:solidFill>
                            <a:schemeClr val="bg1"/>
                          </a:solidFill>
                          <a:latin typeface="+mn-lt"/>
                          <a:ea typeface="+mn-ea"/>
                          <a:cs typeface="+mn-cs"/>
                        </a:rPr>
                        <a:t>Version No.</a:t>
                      </a:r>
                      <a:endParaRPr lang="en-US" sz="1000" b="1" kern="1200" dirty="0">
                        <a:solidFill>
                          <a:schemeClr val="bg1"/>
                        </a:solidFill>
                        <a:latin typeface="+mn-lt"/>
                        <a:ea typeface="+mn-ea"/>
                        <a:cs typeface="+mn-cs"/>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l"/>
                      <a:r>
                        <a:rPr lang="en-US" sz="1000" dirty="0">
                          <a:solidFill>
                            <a:schemeClr val="bg1"/>
                          </a:solidFill>
                        </a:rPr>
                        <a:t>Revision </a:t>
                      </a:r>
                      <a:r>
                        <a:rPr lang="en-US" sz="1000" kern="1200" dirty="0">
                          <a:solidFill>
                            <a:schemeClr val="bg1"/>
                          </a:solidFill>
                        </a:rPr>
                        <a:t>Description </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smtClean="0">
                          <a:solidFill>
                            <a:schemeClr val="bg1"/>
                          </a:solidFill>
                        </a:rPr>
                        <a:t>Slide </a:t>
                      </a:r>
                      <a:r>
                        <a:rPr lang="en-US" sz="1000" dirty="0">
                          <a:solidFill>
                            <a:schemeClr val="bg1"/>
                          </a:solidFill>
                        </a:rPr>
                        <a:t>No. </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a:solidFill>
                            <a:schemeClr val="bg1"/>
                          </a:solidFill>
                        </a:rPr>
                        <a:t>Rationale for the </a:t>
                      </a:r>
                      <a:r>
                        <a:rPr lang="en-US" sz="1000" dirty="0" smtClean="0">
                          <a:solidFill>
                            <a:schemeClr val="bg1"/>
                          </a:solidFill>
                        </a:rPr>
                        <a:t>Change </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a:solidFill>
                            <a:schemeClr val="bg1"/>
                          </a:solidFill>
                        </a:rPr>
                        <a:t>Change type </a:t>
                      </a:r>
                      <a:endParaRPr lang="en-US" sz="1000" dirty="0" smtClean="0">
                        <a:solidFill>
                          <a:schemeClr val="bg1"/>
                        </a:solidFill>
                      </a:endParaRPr>
                    </a:p>
                    <a:p>
                      <a:pPr algn="ctr"/>
                      <a:r>
                        <a:rPr lang="en-US" sz="1000" dirty="0" smtClean="0">
                          <a:solidFill>
                            <a:schemeClr val="bg1"/>
                          </a:solidFill>
                        </a:rPr>
                        <a:t>(Add/Modify/Delete</a:t>
                      </a:r>
                      <a:r>
                        <a:rPr lang="en-US" sz="1000" dirty="0">
                          <a:solidFill>
                            <a:schemeClr val="bg1"/>
                          </a:solidFill>
                        </a:rPr>
                        <a:t>) </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smtClean="0">
                          <a:solidFill>
                            <a:schemeClr val="bg1"/>
                          </a:solidFill>
                        </a:rPr>
                        <a:t>Modified</a:t>
                      </a:r>
                      <a:r>
                        <a:rPr lang="en-US" sz="1000" baseline="0" dirty="0" smtClean="0">
                          <a:solidFill>
                            <a:schemeClr val="bg1"/>
                          </a:solidFill>
                        </a:rPr>
                        <a:t> By</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smtClean="0">
                          <a:solidFill>
                            <a:schemeClr val="bg1"/>
                          </a:solidFill>
                        </a:rPr>
                        <a:t>Date Modified</a:t>
                      </a:r>
                    </a:p>
                    <a:p>
                      <a:pPr algn="ctr"/>
                      <a:r>
                        <a:rPr lang="en-US" sz="1000" dirty="0" smtClean="0">
                          <a:solidFill>
                            <a:schemeClr val="bg1"/>
                          </a:solidFill>
                        </a:rPr>
                        <a:t>(DD-Mmm-YYYY)</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r>
              <a:tr h="337736">
                <a:tc>
                  <a:txBody>
                    <a:bodyPr/>
                    <a:lstStyle/>
                    <a:p>
                      <a:pPr marL="57150" indent="0"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marL="57150" indent="0"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smtClean="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smtClean="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r>
            </a:tbl>
          </a:graphicData>
        </a:graphic>
      </p:graphicFrame>
      <p:sp>
        <p:nvSpPr>
          <p:cNvPr id="4" name="TextBox 3"/>
          <p:cNvSpPr txBox="1"/>
          <p:nvPr/>
        </p:nvSpPr>
        <p:spPr>
          <a:xfrm>
            <a:off x="4411980" y="5324824"/>
            <a:ext cx="320041" cy="153888"/>
          </a:xfrm>
          <a:prstGeom prst="rect">
            <a:avLst/>
          </a:prstGeom>
          <a:noFill/>
        </p:spPr>
        <p:txBody>
          <a:bodyPr wrap="square" lIns="0" tIns="0" rIns="0" bIns="0" rtlCol="0" anchor="b">
            <a:spAutoFit/>
          </a:bodyPr>
          <a:lstStyle>
            <a:defPPr>
              <a:defRPr lang="en-US"/>
            </a:defPPr>
            <a:lvl1pPr algn="r">
              <a:spcAft>
                <a:spcPts val="500"/>
              </a:spcAft>
              <a:defRPr sz="1000">
                <a:solidFill>
                  <a:schemeClr val="tx1">
                    <a:lumMod val="75000"/>
                    <a:lumOff val="25000"/>
                  </a:schemeClr>
                </a:solidFill>
              </a:defRPr>
            </a:lvl1pPr>
          </a:lstStyle>
          <a:p>
            <a:pPr algn="ctr"/>
            <a:r>
              <a:rPr lang="en-US" dirty="0"/>
              <a:t>V </a:t>
            </a:r>
            <a:r>
              <a:rPr lang="en-US" dirty="0" smtClean="0"/>
              <a:t>NN</a:t>
            </a:r>
            <a:endParaRPr lang="en-IN" dirty="0"/>
          </a:p>
        </p:txBody>
      </p:sp>
    </p:spTree>
    <p:extLst>
      <p:ext uri="{BB962C8B-B14F-4D97-AF65-F5344CB8AC3E}">
        <p14:creationId xmlns:p14="http://schemas.microsoft.com/office/powerpoint/2010/main" val="2955357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421"/>
          <p:cNvGrpSpPr/>
          <p:nvPr/>
        </p:nvGrpSpPr>
        <p:grpSpPr>
          <a:xfrm>
            <a:off x="428626" y="1255464"/>
            <a:ext cx="8677275" cy="379090"/>
            <a:chOff x="822783" y="2095314"/>
            <a:chExt cx="4905565" cy="600261"/>
          </a:xfrm>
        </p:grpSpPr>
        <p:sp>
          <p:nvSpPr>
            <p:cNvPr id="30" name="Rectangle 29"/>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30"/>
            <p:cNvSpPr/>
            <p:nvPr/>
          </p:nvSpPr>
          <p:spPr>
            <a:xfrm>
              <a:off x="822783" y="2095314"/>
              <a:ext cx="4905565" cy="600261"/>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3"/>
          <p:cNvSpPr>
            <a:spLocks noGrp="1"/>
          </p:cNvSpPr>
          <p:nvPr>
            <p:ph type="title"/>
          </p:nvPr>
        </p:nvSpPr>
        <p:spPr>
          <a:xfrm>
            <a:off x="0" y="455898"/>
            <a:ext cx="5087008" cy="535539"/>
          </a:xfrm>
        </p:spPr>
        <p:txBody>
          <a:bodyPr wrap="square">
            <a:noAutofit/>
          </a:bodyPr>
          <a:lstStyle/>
          <a:p>
            <a:pPr algn="l"/>
            <a:r>
              <a:rPr lang="en-US" sz="2400" dirty="0">
                <a:solidFill>
                  <a:schemeClr val="bg1"/>
                </a:solidFill>
              </a:rPr>
              <a:t>ADSL : Subject-Level Analysis dataset</a:t>
            </a:r>
          </a:p>
        </p:txBody>
      </p:sp>
      <p:sp>
        <p:nvSpPr>
          <p:cNvPr id="2" name="Content Placeholder 1"/>
          <p:cNvSpPr>
            <a:spLocks noGrp="1"/>
          </p:cNvSpPr>
          <p:nvPr>
            <p:ph idx="1"/>
          </p:nvPr>
        </p:nvSpPr>
        <p:spPr>
          <a:xfrm>
            <a:off x="403761" y="1315789"/>
            <a:ext cx="8511639" cy="2697191"/>
          </a:xfrm>
        </p:spPr>
        <p:txBody>
          <a:bodyPr/>
          <a:lstStyle/>
          <a:p>
            <a:pPr marL="231775" indent="0">
              <a:spcBef>
                <a:spcPts val="1200"/>
              </a:spcBef>
              <a:buNone/>
            </a:pPr>
            <a:r>
              <a:rPr lang="en-US" sz="1600" dirty="0"/>
              <a:t>ADSL contains variables such as</a:t>
            </a:r>
          </a:p>
          <a:p>
            <a:pPr marL="817563" lvl="1">
              <a:spcBef>
                <a:spcPts val="600"/>
              </a:spcBef>
              <a:buFont typeface="Calibri" panose="020F0502020204030204" pitchFamily="34" charset="0"/>
              <a:buChar char="–"/>
            </a:pPr>
            <a:r>
              <a:rPr lang="en-US" sz="1600" dirty="0"/>
              <a:t>Subject-level population flags</a:t>
            </a:r>
          </a:p>
          <a:p>
            <a:pPr marL="817563" lvl="1">
              <a:spcBef>
                <a:spcPts val="600"/>
              </a:spcBef>
              <a:buFont typeface="Calibri" panose="020F0502020204030204" pitchFamily="34" charset="0"/>
              <a:buChar char="–"/>
            </a:pPr>
            <a:r>
              <a:rPr lang="en-US" sz="1600" dirty="0"/>
              <a:t>Treatment variables – planned and actual</a:t>
            </a:r>
          </a:p>
          <a:p>
            <a:pPr marL="817563" lvl="1">
              <a:spcBef>
                <a:spcPts val="600"/>
              </a:spcBef>
              <a:buFont typeface="Calibri" panose="020F0502020204030204" pitchFamily="34" charset="0"/>
              <a:buChar char="–"/>
            </a:pPr>
            <a:r>
              <a:rPr lang="en-US" sz="1600" dirty="0"/>
              <a:t>Completion status</a:t>
            </a:r>
          </a:p>
          <a:p>
            <a:pPr marL="817563" lvl="1">
              <a:spcBef>
                <a:spcPts val="600"/>
              </a:spcBef>
              <a:buFont typeface="Calibri" panose="020F0502020204030204" pitchFamily="34" charset="0"/>
              <a:buChar char="–"/>
            </a:pPr>
            <a:r>
              <a:rPr lang="en-US" sz="1600" dirty="0"/>
              <a:t>Important dates</a:t>
            </a:r>
          </a:p>
          <a:p>
            <a:pPr marL="817563" lvl="1">
              <a:spcBef>
                <a:spcPts val="600"/>
              </a:spcBef>
              <a:buFont typeface="Calibri" panose="020F0502020204030204" pitchFamily="34" charset="0"/>
              <a:buChar char="–"/>
            </a:pPr>
            <a:r>
              <a:rPr lang="en-US" sz="1600" dirty="0"/>
              <a:t>Disease history</a:t>
            </a:r>
          </a:p>
          <a:p>
            <a:pPr marL="817563" lvl="1">
              <a:spcBef>
                <a:spcPts val="600"/>
              </a:spcBef>
              <a:buFont typeface="Calibri" panose="020F0502020204030204" pitchFamily="34" charset="0"/>
              <a:buChar char="–"/>
            </a:pPr>
            <a:r>
              <a:rPr lang="en-US" sz="1600" dirty="0"/>
              <a:t>Baseline Information</a:t>
            </a:r>
          </a:p>
          <a:p>
            <a:pPr marL="817563" lvl="1">
              <a:spcBef>
                <a:spcPts val="600"/>
              </a:spcBef>
              <a:buFont typeface="Calibri" panose="020F0502020204030204" pitchFamily="34" charset="0"/>
              <a:buChar char="–"/>
            </a:pPr>
            <a:r>
              <a:rPr lang="en-US" sz="1600" dirty="0"/>
              <a:t>Demographic variables</a:t>
            </a:r>
          </a:p>
          <a:p>
            <a:pPr marL="817563" lvl="1">
              <a:spcBef>
                <a:spcPts val="600"/>
              </a:spcBef>
              <a:buFont typeface="Calibri" panose="020F0502020204030204" pitchFamily="34" charset="0"/>
              <a:buChar char="–"/>
            </a:pPr>
            <a:r>
              <a:rPr lang="en-US" sz="1600" dirty="0"/>
              <a:t>Stratification variables</a:t>
            </a:r>
          </a:p>
          <a:p>
            <a:pPr marL="817563" lvl="1">
              <a:spcBef>
                <a:spcPts val="600"/>
              </a:spcBef>
              <a:buFont typeface="Calibri" panose="020F0502020204030204" pitchFamily="34" charset="0"/>
              <a:buChar char="–"/>
            </a:pPr>
            <a:r>
              <a:rPr lang="en-US" sz="1600" dirty="0"/>
              <a:t>Statistical model covariates</a:t>
            </a:r>
          </a:p>
          <a:p>
            <a:pPr marL="817563" lvl="1">
              <a:spcBef>
                <a:spcPts val="600"/>
              </a:spcBef>
              <a:buFont typeface="Calibri" panose="020F0502020204030204" pitchFamily="34" charset="0"/>
              <a:buChar char="–"/>
            </a:pPr>
            <a:r>
              <a:rPr lang="en-US" sz="1600" dirty="0"/>
              <a:t>Subgrouping variables etc.</a:t>
            </a:r>
          </a:p>
        </p:txBody>
      </p:sp>
      <p:sp>
        <p:nvSpPr>
          <p:cNvPr id="6" name="Isosceles Triangle 5"/>
          <p:cNvSpPr/>
          <p:nvPr/>
        </p:nvSpPr>
        <p:spPr>
          <a:xfrm rot="5400000">
            <a:off x="366036" y="1399088"/>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p:cNvSpPr/>
          <p:nvPr/>
        </p:nvSpPr>
        <p:spPr>
          <a:xfrm rot="5400000">
            <a:off x="406834" y="1399088"/>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30515321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421"/>
          <p:cNvGrpSpPr/>
          <p:nvPr/>
        </p:nvGrpSpPr>
        <p:grpSpPr>
          <a:xfrm>
            <a:off x="428626" y="1150368"/>
            <a:ext cx="8677275" cy="379090"/>
            <a:chOff x="822783" y="2095314"/>
            <a:chExt cx="4905565" cy="600261"/>
          </a:xfrm>
        </p:grpSpPr>
        <p:sp>
          <p:nvSpPr>
            <p:cNvPr id="30" name="Rectangle 29"/>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30"/>
            <p:cNvSpPr/>
            <p:nvPr/>
          </p:nvSpPr>
          <p:spPr>
            <a:xfrm>
              <a:off x="822783" y="2095314"/>
              <a:ext cx="4905565" cy="600261"/>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3"/>
          <p:cNvSpPr>
            <a:spLocks noGrp="1"/>
          </p:cNvSpPr>
          <p:nvPr>
            <p:ph type="title"/>
          </p:nvPr>
        </p:nvSpPr>
        <p:spPr>
          <a:xfrm>
            <a:off x="0" y="449909"/>
            <a:ext cx="4819880" cy="535539"/>
          </a:xfrm>
        </p:spPr>
        <p:txBody>
          <a:bodyPr wrap="square">
            <a:noAutofit/>
          </a:bodyPr>
          <a:lstStyle/>
          <a:p>
            <a:pPr algn="l"/>
            <a:r>
              <a:rPr lang="en-US" sz="2400" dirty="0">
                <a:solidFill>
                  <a:schemeClr val="bg1"/>
                </a:solidFill>
              </a:rPr>
              <a:t>ADSL : Subject-Level Analysis dataset</a:t>
            </a:r>
          </a:p>
        </p:txBody>
      </p:sp>
      <p:sp>
        <p:nvSpPr>
          <p:cNvPr id="2" name="Content Placeholder 1"/>
          <p:cNvSpPr>
            <a:spLocks noGrp="1"/>
          </p:cNvSpPr>
          <p:nvPr>
            <p:ph idx="1"/>
          </p:nvPr>
        </p:nvSpPr>
        <p:spPr>
          <a:xfrm>
            <a:off x="403761" y="1210693"/>
            <a:ext cx="8511639" cy="2697191"/>
          </a:xfrm>
        </p:spPr>
        <p:txBody>
          <a:bodyPr/>
          <a:lstStyle/>
          <a:p>
            <a:pPr marL="231775" indent="0">
              <a:spcBef>
                <a:spcPts val="1200"/>
              </a:spcBef>
              <a:buNone/>
            </a:pPr>
            <a:r>
              <a:rPr lang="en-US" sz="1400" dirty="0"/>
              <a:t>Notes:</a:t>
            </a:r>
          </a:p>
          <a:p>
            <a:pPr marL="520700" lvl="1" indent="-177800">
              <a:spcBef>
                <a:spcPts val="600"/>
              </a:spcBef>
              <a:buFont typeface="Calibri" panose="020F0502020204030204" pitchFamily="34" charset="0"/>
              <a:buChar char="–"/>
            </a:pPr>
            <a:r>
              <a:rPr lang="en-US" sz="1400" dirty="0"/>
              <a:t>To create ADSL dataset, it is necessary to </a:t>
            </a:r>
            <a:r>
              <a:rPr lang="en-US" sz="1400" u="sng" dirty="0"/>
              <a:t>review</a:t>
            </a:r>
            <a:r>
              <a:rPr lang="en-US" sz="1400" dirty="0"/>
              <a:t> the following sections in </a:t>
            </a:r>
            <a:r>
              <a:rPr lang="en-US" sz="1400" u="sng" dirty="0"/>
              <a:t>SAP</a:t>
            </a:r>
            <a:r>
              <a:rPr lang="en-US" sz="1400" dirty="0"/>
              <a:t> to understand how the analysis was planned: </a:t>
            </a:r>
            <a:endParaRPr lang="en-US" sz="1400" dirty="0" smtClean="0"/>
          </a:p>
          <a:p>
            <a:pPr marL="920750" lvl="2" indent="-177800">
              <a:spcBef>
                <a:spcPts val="600"/>
              </a:spcBef>
              <a:buFont typeface="Wingdings" panose="05000000000000000000" pitchFamily="2" charset="2"/>
              <a:buChar char="Ø"/>
            </a:pPr>
            <a:r>
              <a:rPr lang="en-US" sz="1200" dirty="0" smtClean="0"/>
              <a:t>Population definitions</a:t>
            </a:r>
          </a:p>
          <a:p>
            <a:pPr marL="920750" lvl="2" indent="-177800">
              <a:spcBef>
                <a:spcPts val="600"/>
              </a:spcBef>
              <a:buFont typeface="Wingdings" panose="05000000000000000000" pitchFamily="2" charset="2"/>
              <a:buChar char="Ø"/>
            </a:pPr>
            <a:r>
              <a:rPr lang="en-US" sz="1200" dirty="0" smtClean="0"/>
              <a:t>Schedule </a:t>
            </a:r>
            <a:r>
              <a:rPr lang="en-US" sz="1200" dirty="0"/>
              <a:t>of </a:t>
            </a:r>
            <a:r>
              <a:rPr lang="en-US" sz="1200" dirty="0" smtClean="0"/>
              <a:t>assessments</a:t>
            </a:r>
          </a:p>
          <a:p>
            <a:pPr marL="920750" lvl="2" indent="-177800">
              <a:spcBef>
                <a:spcPts val="600"/>
              </a:spcBef>
              <a:buFont typeface="Wingdings" panose="05000000000000000000" pitchFamily="2" charset="2"/>
              <a:buChar char="Ø"/>
            </a:pPr>
            <a:r>
              <a:rPr lang="en-US" sz="1200" dirty="0" smtClean="0"/>
              <a:t>Definition </a:t>
            </a:r>
            <a:r>
              <a:rPr lang="en-US" sz="1200" dirty="0"/>
              <a:t>of baseline </a:t>
            </a:r>
            <a:r>
              <a:rPr lang="en-US" sz="1200" dirty="0" smtClean="0"/>
              <a:t>values</a:t>
            </a:r>
          </a:p>
          <a:p>
            <a:pPr marL="920750" lvl="2" indent="-177800">
              <a:spcBef>
                <a:spcPts val="600"/>
              </a:spcBef>
              <a:buFont typeface="Wingdings" panose="05000000000000000000" pitchFamily="2" charset="2"/>
              <a:buChar char="Ø"/>
            </a:pPr>
            <a:r>
              <a:rPr lang="en-US" sz="1200" dirty="0" smtClean="0"/>
              <a:t>Analysis </a:t>
            </a:r>
            <a:r>
              <a:rPr lang="en-US" sz="1200" dirty="0"/>
              <a:t>covariates and </a:t>
            </a:r>
            <a:endParaRPr lang="en-US" sz="1200" dirty="0" smtClean="0"/>
          </a:p>
          <a:p>
            <a:pPr marL="920750" lvl="2" indent="-177800">
              <a:spcBef>
                <a:spcPts val="600"/>
              </a:spcBef>
              <a:buFont typeface="Wingdings" panose="05000000000000000000" pitchFamily="2" charset="2"/>
              <a:buChar char="Ø"/>
            </a:pPr>
            <a:r>
              <a:rPr lang="en-US" sz="1200" dirty="0" smtClean="0"/>
              <a:t>Definition </a:t>
            </a:r>
            <a:r>
              <a:rPr lang="en-US" sz="1200" dirty="0"/>
              <a:t>of prior/concurrent </a:t>
            </a:r>
            <a:r>
              <a:rPr lang="en-US" sz="1200" dirty="0" smtClean="0"/>
              <a:t>medications</a:t>
            </a:r>
            <a:endParaRPr lang="en-US" sz="1100" dirty="0"/>
          </a:p>
          <a:p>
            <a:pPr marL="520700" lvl="1" indent="-177800">
              <a:spcBef>
                <a:spcPts val="600"/>
              </a:spcBef>
              <a:buFont typeface="Calibri" panose="020F0502020204030204" pitchFamily="34" charset="0"/>
              <a:buChar char="–"/>
            </a:pPr>
            <a:r>
              <a:rPr lang="en-US" sz="1400" dirty="0"/>
              <a:t>The Demographics Domain Model </a:t>
            </a:r>
            <a:r>
              <a:rPr lang="en-US" sz="1400" u="sng" dirty="0"/>
              <a:t>(DM)</a:t>
            </a:r>
            <a:r>
              <a:rPr lang="en-US" sz="1400" dirty="0"/>
              <a:t> and Exposure </a:t>
            </a:r>
            <a:r>
              <a:rPr lang="en-US" sz="1400" u="sng" dirty="0"/>
              <a:t>(EX)</a:t>
            </a:r>
            <a:r>
              <a:rPr lang="en-US" sz="1400" dirty="0"/>
              <a:t> domains from the SDTM model are typically </a:t>
            </a:r>
            <a:r>
              <a:rPr lang="en-US" sz="1400" dirty="0" smtClean="0"/>
              <a:t>required</a:t>
            </a:r>
            <a:endParaRPr lang="en-US" sz="1400" dirty="0"/>
          </a:p>
          <a:p>
            <a:pPr marL="520700" lvl="1" indent="-177800">
              <a:spcBef>
                <a:spcPts val="600"/>
              </a:spcBef>
              <a:buFont typeface="Calibri" panose="020F0502020204030204" pitchFamily="34" charset="0"/>
              <a:buChar char="–"/>
            </a:pPr>
            <a:r>
              <a:rPr lang="en-US" sz="1400" dirty="0"/>
              <a:t>Screen Failures : </a:t>
            </a:r>
            <a:endParaRPr lang="en-US" sz="1400" dirty="0" smtClean="0"/>
          </a:p>
          <a:p>
            <a:pPr marL="920750" lvl="2" indent="-177800">
              <a:spcBef>
                <a:spcPts val="600"/>
              </a:spcBef>
              <a:buFont typeface="Wingdings" panose="05000000000000000000" pitchFamily="2" charset="2"/>
              <a:buChar char="Ø"/>
            </a:pPr>
            <a:r>
              <a:rPr lang="en-US" sz="1200" dirty="0" smtClean="0"/>
              <a:t>Whether </a:t>
            </a:r>
            <a:r>
              <a:rPr lang="en-US" sz="1200" dirty="0"/>
              <a:t>analysis datasets include data for subjects not analyzed (e.g., screen failures) is a </a:t>
            </a:r>
            <a:r>
              <a:rPr lang="en-US" sz="1200" u="sng" dirty="0"/>
              <a:t>sponsor decision </a:t>
            </a:r>
            <a:r>
              <a:rPr lang="en-US" sz="1200" dirty="0"/>
              <a:t>and should be communicated with the reviewers or users of the </a:t>
            </a:r>
            <a:r>
              <a:rPr lang="en-US" sz="1200" dirty="0" smtClean="0"/>
              <a:t>data </a:t>
            </a:r>
          </a:p>
          <a:p>
            <a:pPr marL="920750" lvl="2" indent="-177800">
              <a:spcBef>
                <a:spcPts val="600"/>
              </a:spcBef>
              <a:buFont typeface="Wingdings" panose="05000000000000000000" pitchFamily="2" charset="2"/>
              <a:buChar char="Ø"/>
            </a:pPr>
            <a:r>
              <a:rPr lang="en-US" sz="1200" dirty="0" smtClean="0"/>
              <a:t>If </a:t>
            </a:r>
            <a:r>
              <a:rPr lang="en-US" sz="1200" dirty="0"/>
              <a:t>these data are included, they </a:t>
            </a:r>
            <a:r>
              <a:rPr lang="en-US" sz="1200" u="sng" dirty="0"/>
              <a:t>should be incorporated </a:t>
            </a:r>
            <a:r>
              <a:rPr lang="en-US" sz="1200" dirty="0"/>
              <a:t>in the appropriate analysis datasets such </a:t>
            </a:r>
            <a:r>
              <a:rPr lang="en-US" sz="1200" u="sng" dirty="0"/>
              <a:t>as ADSL </a:t>
            </a:r>
            <a:r>
              <a:rPr lang="en-US" sz="1200" dirty="0"/>
              <a:t>(as opposed to separate datasets for non-analyzed subjects) </a:t>
            </a:r>
            <a:r>
              <a:rPr lang="en-US" sz="1200" u="sng" dirty="0"/>
              <a:t>using appropriate flag</a:t>
            </a:r>
            <a:r>
              <a:rPr lang="en-US" sz="1200" dirty="0"/>
              <a:t> variables to clearly differentiate these </a:t>
            </a:r>
            <a:r>
              <a:rPr lang="en-US" sz="1200" dirty="0" smtClean="0"/>
              <a:t>records</a:t>
            </a:r>
          </a:p>
          <a:p>
            <a:pPr marL="920750" lvl="2" indent="-177800">
              <a:spcBef>
                <a:spcPts val="600"/>
              </a:spcBef>
              <a:buFont typeface="Wingdings" panose="05000000000000000000" pitchFamily="2" charset="2"/>
              <a:buChar char="Ø"/>
            </a:pPr>
            <a:r>
              <a:rPr lang="en-US" sz="1200" dirty="0" smtClean="0"/>
              <a:t>The </a:t>
            </a:r>
            <a:r>
              <a:rPr lang="en-US" sz="1200" dirty="0"/>
              <a:t>metadata must specify that these data are included and how to distinguish </a:t>
            </a:r>
            <a:r>
              <a:rPr lang="en-US" sz="1200" dirty="0" smtClean="0"/>
              <a:t>them</a:t>
            </a:r>
            <a:endParaRPr lang="en-US" sz="1200" dirty="0"/>
          </a:p>
        </p:txBody>
      </p:sp>
      <p:sp>
        <p:nvSpPr>
          <p:cNvPr id="6" name="Isosceles Triangle 5"/>
          <p:cNvSpPr/>
          <p:nvPr/>
        </p:nvSpPr>
        <p:spPr>
          <a:xfrm rot="5400000">
            <a:off x="366036" y="1293992"/>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p:cNvSpPr/>
          <p:nvPr/>
        </p:nvSpPr>
        <p:spPr>
          <a:xfrm rot="5400000">
            <a:off x="406834" y="1293992"/>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34219793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Stored Data 12"/>
          <p:cNvSpPr/>
          <p:nvPr/>
        </p:nvSpPr>
        <p:spPr>
          <a:xfrm>
            <a:off x="979644" y="1432252"/>
            <a:ext cx="460272" cy="3698766"/>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 name="Title 3"/>
          <p:cNvSpPr>
            <a:spLocks noGrp="1"/>
          </p:cNvSpPr>
          <p:nvPr>
            <p:ph type="title"/>
          </p:nvPr>
        </p:nvSpPr>
        <p:spPr>
          <a:xfrm>
            <a:off x="0" y="460518"/>
            <a:ext cx="4971394" cy="535539"/>
          </a:xfrm>
        </p:spPr>
        <p:txBody>
          <a:bodyPr wrap="square">
            <a:noAutofit/>
          </a:bodyPr>
          <a:lstStyle/>
          <a:p>
            <a:pPr algn="l"/>
            <a:r>
              <a:rPr lang="en-US" sz="2400" dirty="0">
                <a:solidFill>
                  <a:schemeClr val="bg1"/>
                </a:solidFill>
              </a:rPr>
              <a:t>ADSL : Subject-Level Analysis dataset</a:t>
            </a:r>
          </a:p>
        </p:txBody>
      </p:sp>
      <p:pic>
        <p:nvPicPr>
          <p:cNvPr id="6" name="Picture 5"/>
          <p:cNvPicPr>
            <a:picLocks noChangeAspect="1"/>
          </p:cNvPicPr>
          <p:nvPr/>
        </p:nvPicPr>
        <p:blipFill>
          <a:blip r:embed="rId2"/>
          <a:stretch>
            <a:fillRect/>
          </a:stretch>
        </p:blipFill>
        <p:spPr>
          <a:xfrm>
            <a:off x="1403788" y="1302185"/>
            <a:ext cx="6930911" cy="4096419"/>
          </a:xfrm>
          <a:prstGeom prst="rect">
            <a:avLst/>
          </a:prstGeom>
          <a:noFill/>
          <a:ln>
            <a:noFill/>
          </a:ln>
        </p:spPr>
      </p:pic>
      <p:sp>
        <p:nvSpPr>
          <p:cNvPr id="7" name="Left Brace 6"/>
          <p:cNvSpPr/>
          <p:nvPr/>
        </p:nvSpPr>
        <p:spPr>
          <a:xfrm>
            <a:off x="1446372" y="1751503"/>
            <a:ext cx="165877" cy="582448"/>
          </a:xfrm>
          <a:prstGeom prst="leftBrace">
            <a:avLst>
              <a:gd name="adj1" fmla="val 43288"/>
              <a:gd name="adj2" fmla="val 50000"/>
            </a:avLst>
          </a:prstGeom>
          <a:ln w="12700">
            <a:solidFill>
              <a:srgbClr val="DF3E8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sp>
        <p:nvSpPr>
          <p:cNvPr id="8" name="Left Brace 7"/>
          <p:cNvSpPr/>
          <p:nvPr/>
        </p:nvSpPr>
        <p:spPr>
          <a:xfrm>
            <a:off x="1451911" y="3734177"/>
            <a:ext cx="146890" cy="280934"/>
          </a:xfrm>
          <a:prstGeom prst="leftBrace">
            <a:avLst>
              <a:gd name="adj1" fmla="val 19918"/>
              <a:gd name="adj2" fmla="val 50000"/>
            </a:avLst>
          </a:prstGeom>
          <a:ln w="12700">
            <a:solidFill>
              <a:srgbClr val="DF3E8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sp>
        <p:nvSpPr>
          <p:cNvPr id="10" name="Rectangle 9"/>
          <p:cNvSpPr/>
          <p:nvPr/>
        </p:nvSpPr>
        <p:spPr>
          <a:xfrm>
            <a:off x="1053214" y="1432252"/>
            <a:ext cx="277004" cy="3698766"/>
          </a:xfrm>
          <a:prstGeom prst="rect">
            <a:avLst/>
          </a:prstGeom>
          <a:gradFill flip="none" rotWithShape="1">
            <a:gsLst>
              <a:gs pos="50000">
                <a:srgbClr val="E872A5"/>
              </a:gs>
              <a:gs pos="18000">
                <a:srgbClr val="DF3E82"/>
              </a:gs>
              <a:gs pos="88000">
                <a:srgbClr val="DF3E82"/>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dirty="0">
                <a:solidFill>
                  <a:schemeClr val="bg1"/>
                </a:solidFill>
              </a:rPr>
              <a:t>Must match SDTM variables and values in metadata</a:t>
            </a:r>
          </a:p>
        </p:txBody>
      </p:sp>
      <p:sp>
        <p:nvSpPr>
          <p:cNvPr id="11" name="Left Brace 10"/>
          <p:cNvSpPr/>
          <p:nvPr/>
        </p:nvSpPr>
        <p:spPr>
          <a:xfrm>
            <a:off x="1451911" y="4608045"/>
            <a:ext cx="146890" cy="161925"/>
          </a:xfrm>
          <a:prstGeom prst="leftBrace">
            <a:avLst>
              <a:gd name="adj1" fmla="val 19918"/>
              <a:gd name="adj2" fmla="val 50000"/>
            </a:avLst>
          </a:prstGeom>
          <a:ln w="12700">
            <a:solidFill>
              <a:srgbClr val="DF3E8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sp>
        <p:nvSpPr>
          <p:cNvPr id="12"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34733215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450007"/>
            <a:ext cx="5108028" cy="535539"/>
          </a:xfrm>
        </p:spPr>
        <p:txBody>
          <a:bodyPr wrap="square">
            <a:noAutofit/>
          </a:bodyPr>
          <a:lstStyle/>
          <a:p>
            <a:pPr algn="l"/>
            <a:r>
              <a:rPr lang="en-US" sz="2400" dirty="0">
                <a:solidFill>
                  <a:schemeClr val="bg1"/>
                </a:solidFill>
              </a:rPr>
              <a:t>ADSL : Subject-Level Analysis dataset</a:t>
            </a:r>
          </a:p>
        </p:txBody>
      </p:sp>
      <p:pic>
        <p:nvPicPr>
          <p:cNvPr id="6" name="Picture 5"/>
          <p:cNvPicPr>
            <a:picLocks noChangeAspect="1"/>
          </p:cNvPicPr>
          <p:nvPr/>
        </p:nvPicPr>
        <p:blipFill>
          <a:blip r:embed="rId2"/>
          <a:stretch>
            <a:fillRect/>
          </a:stretch>
        </p:blipFill>
        <p:spPr>
          <a:xfrm>
            <a:off x="1280797" y="1395488"/>
            <a:ext cx="6582409" cy="3963601"/>
          </a:xfrm>
          <a:prstGeom prst="rect">
            <a:avLst/>
          </a:prstGeom>
          <a:noFill/>
          <a:ln>
            <a:noFill/>
          </a:ln>
        </p:spPr>
      </p:pic>
      <p:sp>
        <p:nvSpPr>
          <p:cNvPr id="7" name="Left Brace 6"/>
          <p:cNvSpPr/>
          <p:nvPr/>
        </p:nvSpPr>
        <p:spPr>
          <a:xfrm>
            <a:off x="1115258" y="3897399"/>
            <a:ext cx="165538" cy="404860"/>
          </a:xfrm>
          <a:prstGeom prst="leftBrace">
            <a:avLst>
              <a:gd name="adj1" fmla="val 22718"/>
              <a:gd name="adj2" fmla="val 50000"/>
            </a:avLst>
          </a:prstGeom>
          <a:ln w="12700">
            <a:solidFill>
              <a:srgbClr val="DF3E8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sp>
        <p:nvSpPr>
          <p:cNvPr id="9" name="Line Callout 1 8"/>
          <p:cNvSpPr/>
          <p:nvPr/>
        </p:nvSpPr>
        <p:spPr>
          <a:xfrm>
            <a:off x="7964345" y="4212922"/>
            <a:ext cx="934346" cy="709448"/>
          </a:xfrm>
          <a:prstGeom prst="borderCallout1">
            <a:avLst>
              <a:gd name="adj1" fmla="val 18750"/>
              <a:gd name="adj2" fmla="val -8333"/>
              <a:gd name="adj3" fmla="val 54435"/>
              <a:gd name="adj4" fmla="val -19720"/>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Must have at least one TRTxxP variable</a:t>
            </a:r>
          </a:p>
        </p:txBody>
      </p:sp>
      <p:sp>
        <p:nvSpPr>
          <p:cNvPr id="10" name="Line Callout 1 9"/>
          <p:cNvSpPr/>
          <p:nvPr/>
        </p:nvSpPr>
        <p:spPr>
          <a:xfrm>
            <a:off x="7964345" y="1525968"/>
            <a:ext cx="895876" cy="1839311"/>
          </a:xfrm>
          <a:prstGeom prst="borderCallout1">
            <a:avLst>
              <a:gd name="adj1" fmla="val 18750"/>
              <a:gd name="adj2" fmla="val -8333"/>
              <a:gd name="adj3" fmla="val 27845"/>
              <a:gd name="adj4" fmla="val -21201"/>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Must have at least one population flag</a:t>
            </a:r>
          </a:p>
          <a:p>
            <a:endParaRPr lang="en-US" sz="1050" dirty="0">
              <a:solidFill>
                <a:schemeClr val="tx1"/>
              </a:solidFill>
            </a:endParaRPr>
          </a:p>
          <a:p>
            <a:r>
              <a:rPr lang="en-US" sz="1050" dirty="0">
                <a:solidFill>
                  <a:schemeClr val="tx1"/>
                </a:solidFill>
              </a:rPr>
              <a:t>All applicable subject-level population flags must be present</a:t>
            </a:r>
          </a:p>
        </p:txBody>
      </p:sp>
      <p:grpSp>
        <p:nvGrpSpPr>
          <p:cNvPr id="13" name="Group 12"/>
          <p:cNvGrpSpPr/>
          <p:nvPr/>
        </p:nvGrpSpPr>
        <p:grpSpPr>
          <a:xfrm>
            <a:off x="769954" y="1421741"/>
            <a:ext cx="460272" cy="3877440"/>
            <a:chOff x="769954" y="736601"/>
            <a:chExt cx="460272" cy="3698766"/>
          </a:xfrm>
        </p:grpSpPr>
        <p:sp>
          <p:nvSpPr>
            <p:cNvPr id="11" name="Flowchart: Stored Data 10"/>
            <p:cNvSpPr/>
            <p:nvPr/>
          </p:nvSpPr>
          <p:spPr>
            <a:xfrm>
              <a:off x="769954" y="736601"/>
              <a:ext cx="460272" cy="3698766"/>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 name="Rectangle 11"/>
            <p:cNvSpPr/>
            <p:nvPr/>
          </p:nvSpPr>
          <p:spPr>
            <a:xfrm>
              <a:off x="843524" y="736601"/>
              <a:ext cx="264602" cy="3698766"/>
            </a:xfrm>
            <a:prstGeom prst="rect">
              <a:avLst/>
            </a:prstGeom>
            <a:gradFill flip="none" rotWithShape="1">
              <a:gsLst>
                <a:gs pos="50000">
                  <a:srgbClr val="E872A5"/>
                </a:gs>
                <a:gs pos="18000">
                  <a:srgbClr val="DF3E82"/>
                </a:gs>
                <a:gs pos="88000">
                  <a:srgbClr val="DF3E82"/>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dirty="0">
                  <a:solidFill>
                    <a:schemeClr val="bg1"/>
                  </a:solidFill>
                </a:rPr>
                <a:t>Must match SDTM variables and values in metadata</a:t>
              </a:r>
            </a:p>
          </p:txBody>
        </p:sp>
      </p:grpSp>
      <p:sp>
        <p:nvSpPr>
          <p:cNvPr id="14"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40871916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84326"/>
            <a:ext cx="8511639" cy="535539"/>
          </a:xfrm>
        </p:spPr>
        <p:txBody>
          <a:bodyPr wrap="square">
            <a:noAutofit/>
          </a:bodyPr>
          <a:lstStyle/>
          <a:p>
            <a:pPr algn="l"/>
            <a:r>
              <a:rPr lang="en-US" sz="2400" dirty="0">
                <a:solidFill>
                  <a:schemeClr val="bg1"/>
                </a:solidFill>
              </a:rPr>
              <a:t>ADSL : Subject-Level Analysis dataset</a:t>
            </a:r>
          </a:p>
        </p:txBody>
      </p:sp>
      <p:pic>
        <p:nvPicPr>
          <p:cNvPr id="6" name="Picture 5"/>
          <p:cNvPicPr>
            <a:picLocks noChangeAspect="1"/>
          </p:cNvPicPr>
          <p:nvPr/>
        </p:nvPicPr>
        <p:blipFill>
          <a:blip r:embed="rId2"/>
          <a:stretch>
            <a:fillRect/>
          </a:stretch>
        </p:blipFill>
        <p:spPr>
          <a:xfrm>
            <a:off x="1600200" y="1314596"/>
            <a:ext cx="5943600" cy="3938870"/>
          </a:xfrm>
          <a:prstGeom prst="rect">
            <a:avLst/>
          </a:prstGeom>
          <a:noFill/>
          <a:ln>
            <a:noFill/>
          </a:ln>
        </p:spPr>
      </p:pic>
      <p:sp>
        <p:nvSpPr>
          <p:cNvPr id="7" name="Left Brace 6"/>
          <p:cNvSpPr/>
          <p:nvPr/>
        </p:nvSpPr>
        <p:spPr>
          <a:xfrm>
            <a:off x="1434662" y="1629544"/>
            <a:ext cx="165538" cy="3617091"/>
          </a:xfrm>
          <a:prstGeom prst="leftBrace">
            <a:avLst>
              <a:gd name="adj1" fmla="val 22718"/>
              <a:gd name="adj2" fmla="val 50000"/>
            </a:avLst>
          </a:prstGeom>
          <a:ln w="12700">
            <a:solidFill>
              <a:srgbClr val="DF3E8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grpSp>
        <p:nvGrpSpPr>
          <p:cNvPr id="8" name="Group 7"/>
          <p:cNvGrpSpPr/>
          <p:nvPr/>
        </p:nvGrpSpPr>
        <p:grpSpPr>
          <a:xfrm>
            <a:off x="1040677" y="1570807"/>
            <a:ext cx="460272" cy="3675829"/>
            <a:chOff x="769954" y="736601"/>
            <a:chExt cx="460272" cy="3698766"/>
          </a:xfrm>
        </p:grpSpPr>
        <p:sp>
          <p:nvSpPr>
            <p:cNvPr id="9" name="Flowchart: Stored Data 8"/>
            <p:cNvSpPr/>
            <p:nvPr/>
          </p:nvSpPr>
          <p:spPr>
            <a:xfrm>
              <a:off x="769954" y="736601"/>
              <a:ext cx="460272" cy="3698766"/>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0" name="Rectangle 9"/>
            <p:cNvSpPr/>
            <p:nvPr/>
          </p:nvSpPr>
          <p:spPr>
            <a:xfrm>
              <a:off x="843524" y="736601"/>
              <a:ext cx="264602" cy="3698766"/>
            </a:xfrm>
            <a:prstGeom prst="rect">
              <a:avLst/>
            </a:prstGeom>
            <a:gradFill flip="none" rotWithShape="1">
              <a:gsLst>
                <a:gs pos="50000">
                  <a:srgbClr val="E872A5"/>
                </a:gs>
                <a:gs pos="18000">
                  <a:srgbClr val="DF3E82"/>
                </a:gs>
                <a:gs pos="88000">
                  <a:srgbClr val="DF3E82"/>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dirty="0">
                  <a:solidFill>
                    <a:schemeClr val="bg1"/>
                  </a:solidFill>
                </a:rPr>
                <a:t>Added if required as per the study design and analysis</a:t>
              </a:r>
            </a:p>
          </p:txBody>
        </p:sp>
      </p:grpSp>
      <p:sp>
        <p:nvSpPr>
          <p:cNvPr id="11"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20710654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p:nvPr>
        </p:nvSpPr>
        <p:spPr>
          <a:xfrm>
            <a:off x="0" y="472329"/>
            <a:ext cx="8511639" cy="535539"/>
          </a:xfrm>
        </p:spPr>
        <p:txBody>
          <a:bodyPr wrap="square">
            <a:noAutofit/>
          </a:bodyPr>
          <a:lstStyle/>
          <a:p>
            <a:pPr algn="l"/>
            <a:r>
              <a:rPr lang="en-US" sz="2400" dirty="0">
                <a:solidFill>
                  <a:schemeClr val="bg1"/>
                </a:solidFill>
              </a:rPr>
              <a:t>ADSL : Subject-Level Analysis dataset</a:t>
            </a:r>
          </a:p>
        </p:txBody>
      </p:sp>
      <p:sp>
        <p:nvSpPr>
          <p:cNvPr id="10"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pic>
        <p:nvPicPr>
          <p:cNvPr id="6" name="Picture 5"/>
          <p:cNvPicPr>
            <a:picLocks noChangeAspect="1"/>
          </p:cNvPicPr>
          <p:nvPr/>
        </p:nvPicPr>
        <p:blipFill>
          <a:blip r:embed="rId3"/>
          <a:stretch>
            <a:fillRect/>
          </a:stretch>
        </p:blipFill>
        <p:spPr>
          <a:xfrm>
            <a:off x="1191611" y="1318390"/>
            <a:ext cx="6094701" cy="3987801"/>
          </a:xfrm>
          <a:prstGeom prst="rect">
            <a:avLst/>
          </a:prstGeom>
          <a:noFill/>
          <a:ln>
            <a:noFill/>
          </a:ln>
        </p:spPr>
      </p:pic>
      <p:sp>
        <p:nvSpPr>
          <p:cNvPr id="7" name="Rectangle 6"/>
          <p:cNvSpPr/>
          <p:nvPr/>
        </p:nvSpPr>
        <p:spPr>
          <a:xfrm>
            <a:off x="7483815" y="3273755"/>
            <a:ext cx="1115408" cy="1312479"/>
          </a:xfrm>
          <a:prstGeom prst="rect">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sz="1200" dirty="0">
                <a:solidFill>
                  <a:schemeClr val="tx1"/>
                </a:solidFill>
              </a:rPr>
              <a:t>Selected trial dates required in case of an investigational product</a:t>
            </a:r>
          </a:p>
        </p:txBody>
      </p:sp>
      <p:cxnSp>
        <p:nvCxnSpPr>
          <p:cNvPr id="8" name="Straight Arrow Connector 7"/>
          <p:cNvCxnSpPr/>
          <p:nvPr/>
        </p:nvCxnSpPr>
        <p:spPr>
          <a:xfrm>
            <a:off x="7235511" y="3096392"/>
            <a:ext cx="248307" cy="177362"/>
          </a:xfrm>
          <a:prstGeom prst="straightConnector1">
            <a:avLst/>
          </a:prstGeom>
          <a:ln w="12700">
            <a:solidFill>
              <a:srgbClr val="FA9C1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7235511" y="4586234"/>
            <a:ext cx="248305" cy="165539"/>
          </a:xfrm>
          <a:prstGeom prst="straightConnector1">
            <a:avLst/>
          </a:prstGeom>
          <a:ln w="12700">
            <a:solidFill>
              <a:srgbClr val="FA9C1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2251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60588"/>
            <a:ext cx="8511639" cy="535539"/>
          </a:xfrm>
        </p:spPr>
        <p:txBody>
          <a:bodyPr wrap="square">
            <a:noAutofit/>
          </a:bodyPr>
          <a:lstStyle/>
          <a:p>
            <a:pPr algn="l"/>
            <a:r>
              <a:rPr lang="en-US" sz="2400" dirty="0">
                <a:solidFill>
                  <a:schemeClr val="bg1"/>
                </a:solidFill>
              </a:rPr>
              <a:t>ADSL : Subject-Level Analysis dataset</a:t>
            </a:r>
          </a:p>
        </p:txBody>
      </p:sp>
      <p:grpSp>
        <p:nvGrpSpPr>
          <p:cNvPr id="6" name="Group 5"/>
          <p:cNvGrpSpPr/>
          <p:nvPr/>
        </p:nvGrpSpPr>
        <p:grpSpPr>
          <a:xfrm>
            <a:off x="920750" y="1310069"/>
            <a:ext cx="7302500" cy="3936257"/>
            <a:chOff x="638832" y="1024758"/>
            <a:chExt cx="9845236" cy="5574424"/>
          </a:xfrm>
        </p:grpSpPr>
        <p:pic>
          <p:nvPicPr>
            <p:cNvPr id="7" name="Picture 6"/>
            <p:cNvPicPr>
              <a:picLocks noChangeAspect="1"/>
            </p:cNvPicPr>
            <p:nvPr/>
          </p:nvPicPr>
          <p:blipFill>
            <a:blip r:embed="rId2"/>
            <a:stretch>
              <a:fillRect/>
            </a:stretch>
          </p:blipFill>
          <p:spPr>
            <a:xfrm>
              <a:off x="638832" y="1024758"/>
              <a:ext cx="9845236" cy="5155324"/>
            </a:xfrm>
            <a:prstGeom prst="rect">
              <a:avLst/>
            </a:prstGeom>
          </p:spPr>
        </p:pic>
        <p:pic>
          <p:nvPicPr>
            <p:cNvPr id="8" name="Picture 7"/>
            <p:cNvPicPr>
              <a:picLocks noChangeAspect="1"/>
            </p:cNvPicPr>
            <p:nvPr/>
          </p:nvPicPr>
          <p:blipFill>
            <a:blip r:embed="rId3"/>
            <a:stretch>
              <a:fillRect/>
            </a:stretch>
          </p:blipFill>
          <p:spPr>
            <a:xfrm>
              <a:off x="671006" y="6180082"/>
              <a:ext cx="9788932" cy="419100"/>
            </a:xfrm>
            <a:prstGeom prst="rect">
              <a:avLst/>
            </a:prstGeom>
          </p:spPr>
        </p:pic>
      </p:grpSp>
      <p:sp>
        <p:nvSpPr>
          <p:cNvPr id="9" name="Left Brace 8"/>
          <p:cNvSpPr/>
          <p:nvPr/>
        </p:nvSpPr>
        <p:spPr>
          <a:xfrm>
            <a:off x="710762" y="1595819"/>
            <a:ext cx="165538" cy="3617091"/>
          </a:xfrm>
          <a:prstGeom prst="leftBrace">
            <a:avLst>
              <a:gd name="adj1" fmla="val 22718"/>
              <a:gd name="adj2" fmla="val 50000"/>
            </a:avLst>
          </a:prstGeom>
          <a:ln w="12700">
            <a:solidFill>
              <a:srgbClr val="DF3E8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grpSp>
        <p:nvGrpSpPr>
          <p:cNvPr id="10" name="Group 9"/>
          <p:cNvGrpSpPr/>
          <p:nvPr/>
        </p:nvGrpSpPr>
        <p:grpSpPr>
          <a:xfrm>
            <a:off x="316777" y="1537082"/>
            <a:ext cx="460272" cy="3675829"/>
            <a:chOff x="769954" y="736601"/>
            <a:chExt cx="460272" cy="3698766"/>
          </a:xfrm>
        </p:grpSpPr>
        <p:sp>
          <p:nvSpPr>
            <p:cNvPr id="11" name="Flowchart: Stored Data 10"/>
            <p:cNvSpPr/>
            <p:nvPr/>
          </p:nvSpPr>
          <p:spPr>
            <a:xfrm>
              <a:off x="769954" y="736601"/>
              <a:ext cx="460272" cy="3698766"/>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 name="Rectangle 11"/>
            <p:cNvSpPr/>
            <p:nvPr/>
          </p:nvSpPr>
          <p:spPr>
            <a:xfrm>
              <a:off x="843524" y="736601"/>
              <a:ext cx="264602" cy="3698766"/>
            </a:xfrm>
            <a:prstGeom prst="rect">
              <a:avLst/>
            </a:prstGeom>
            <a:gradFill flip="none" rotWithShape="1">
              <a:gsLst>
                <a:gs pos="50000">
                  <a:srgbClr val="E872A5"/>
                </a:gs>
                <a:gs pos="18000">
                  <a:srgbClr val="DF3E82"/>
                </a:gs>
                <a:gs pos="88000">
                  <a:srgbClr val="DF3E82"/>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dirty="0">
                  <a:solidFill>
                    <a:schemeClr val="bg1"/>
                  </a:solidFill>
                </a:rPr>
                <a:t>Added if required as per the study design and analysis</a:t>
              </a:r>
            </a:p>
          </p:txBody>
        </p:sp>
      </p:grpSp>
      <p:sp>
        <p:nvSpPr>
          <p:cNvPr id="13"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1292693847"/>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 1">
  <a:themeElements>
    <a:clrScheme name="TA Color Template">
      <a:dk1>
        <a:sysClr val="windowText" lastClr="000000"/>
      </a:dk1>
      <a:lt1>
        <a:sysClr val="window" lastClr="FFFFFF"/>
      </a:lt1>
      <a:dk2>
        <a:srgbClr val="1F497D"/>
      </a:dk2>
      <a:lt2>
        <a:srgbClr val="EEECE1"/>
      </a:lt2>
      <a:accent1>
        <a:srgbClr val="006BB6"/>
      </a:accent1>
      <a:accent2>
        <a:srgbClr val="00A0A2"/>
      </a:accent2>
      <a:accent3>
        <a:srgbClr val="6D6E72"/>
      </a:accent3>
      <a:accent4>
        <a:srgbClr val="2C3E50"/>
      </a:accent4>
      <a:accent5>
        <a:srgbClr val="8E44AE"/>
      </a:accent5>
      <a:accent6>
        <a:srgbClr val="2981B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chemeClr val="bg1">
              <a:lumMod val="50000"/>
            </a:schemeClr>
          </a:solidFill>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A3BCF0A7-0E8F-433E-8993-91B81FC0B25A}" vid="{358B5F3C-0965-4CB2-8AA0-72D725F21A72}"/>
    </a:ext>
  </a:extLst>
</a:theme>
</file>

<file path=ppt/theme/theme2.xml><?xml version="1.0" encoding="utf-8"?>
<a:theme xmlns:a="http://schemas.openxmlformats.org/drawingml/2006/main" name="Theme 2">
  <a:themeElements>
    <a:clrScheme name="TA Color Template">
      <a:dk1>
        <a:sysClr val="windowText" lastClr="000000"/>
      </a:dk1>
      <a:lt1>
        <a:sysClr val="window" lastClr="FFFFFF"/>
      </a:lt1>
      <a:dk2>
        <a:srgbClr val="1F497D"/>
      </a:dk2>
      <a:lt2>
        <a:srgbClr val="EEECE1"/>
      </a:lt2>
      <a:accent1>
        <a:srgbClr val="006BB6"/>
      </a:accent1>
      <a:accent2>
        <a:srgbClr val="00A0A2"/>
      </a:accent2>
      <a:accent3>
        <a:srgbClr val="6D6E72"/>
      </a:accent3>
      <a:accent4>
        <a:srgbClr val="2C3E50"/>
      </a:accent4>
      <a:accent5>
        <a:srgbClr val="8E44AE"/>
      </a:accent5>
      <a:accent6>
        <a:srgbClr val="2981B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chemeClr val="bg1">
              <a:lumMod val="50000"/>
            </a:schemeClr>
          </a:solidFill>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A3BCF0A7-0E8F-433E-8993-91B81FC0B25A}" vid="{358B5F3C-0965-4CB2-8AA0-72D725F21A72}"/>
    </a:ext>
  </a:extLst>
</a:theme>
</file>

<file path=ppt/theme/theme3.xml><?xml version="1.0" encoding="utf-8"?>
<a:theme xmlns:a="http://schemas.openxmlformats.org/drawingml/2006/main" name="Theme 3">
  <a:themeElements>
    <a:clrScheme name="TA Color Template">
      <a:dk1>
        <a:sysClr val="windowText" lastClr="000000"/>
      </a:dk1>
      <a:lt1>
        <a:sysClr val="window" lastClr="FFFFFF"/>
      </a:lt1>
      <a:dk2>
        <a:srgbClr val="1F497D"/>
      </a:dk2>
      <a:lt2>
        <a:srgbClr val="EEECE1"/>
      </a:lt2>
      <a:accent1>
        <a:srgbClr val="006BB6"/>
      </a:accent1>
      <a:accent2>
        <a:srgbClr val="00A0A2"/>
      </a:accent2>
      <a:accent3>
        <a:srgbClr val="6D6E72"/>
      </a:accent3>
      <a:accent4>
        <a:srgbClr val="2C3E50"/>
      </a:accent4>
      <a:accent5>
        <a:srgbClr val="8E44AE"/>
      </a:accent5>
      <a:accent6>
        <a:srgbClr val="2981B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chemeClr val="bg1">
              <a:lumMod val="50000"/>
            </a:schemeClr>
          </a:solidFill>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A3BCF0A7-0E8F-433E-8993-91B81FC0B25A}" vid="{358B5F3C-0965-4CB2-8AA0-72D725F21A7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A Color Template">
    <a:dk1>
      <a:sysClr val="windowText" lastClr="000000"/>
    </a:dk1>
    <a:lt1>
      <a:sysClr val="window" lastClr="FFFFFF"/>
    </a:lt1>
    <a:dk2>
      <a:srgbClr val="1F497D"/>
    </a:dk2>
    <a:lt2>
      <a:srgbClr val="EEECE1"/>
    </a:lt2>
    <a:accent1>
      <a:srgbClr val="006BB6"/>
    </a:accent1>
    <a:accent2>
      <a:srgbClr val="00A0A2"/>
    </a:accent2>
    <a:accent3>
      <a:srgbClr val="6D6E72"/>
    </a:accent3>
    <a:accent4>
      <a:srgbClr val="2C3E50"/>
    </a:accent4>
    <a:accent5>
      <a:srgbClr val="8E44AE"/>
    </a:accent5>
    <a:accent6>
      <a:srgbClr val="2981BC"/>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Theme1</Template>
  <TotalTime>3619</TotalTime>
  <Words>1860</Words>
  <Application>Microsoft Office PowerPoint</Application>
  <PresentationFormat>On-screen Show (16:10)</PresentationFormat>
  <Paragraphs>213</Paragraphs>
  <Slides>22</Slides>
  <Notes>5</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22</vt:i4>
      </vt:variant>
    </vt:vector>
  </HeadingPairs>
  <TitlesOfParts>
    <vt:vector size="29" baseType="lpstr">
      <vt:lpstr>Arial</vt:lpstr>
      <vt:lpstr>Calibri</vt:lpstr>
      <vt:lpstr>Minion Pro</vt:lpstr>
      <vt:lpstr>Wingdings</vt:lpstr>
      <vt:lpstr>Theme 1</vt:lpstr>
      <vt:lpstr>Theme 2</vt:lpstr>
      <vt:lpstr>Theme 3</vt:lpstr>
      <vt:lpstr>ADSL – Subject Level Analysis Dataset</vt:lpstr>
      <vt:lpstr>ADSL : Subject-Level Analysis dataset</vt:lpstr>
      <vt:lpstr>ADSL : Subject-Level Analysis dataset</vt:lpstr>
      <vt:lpstr>ADSL : Subject-Level Analysis dataset</vt:lpstr>
      <vt:lpstr>ADSL : Subject-Level Analysis dataset</vt:lpstr>
      <vt:lpstr>ADSL : Subject-Level Analysis dataset</vt:lpstr>
      <vt:lpstr>ADSL : Subject-Level Analysis dataset</vt:lpstr>
      <vt:lpstr>ADSL : Subject-Level Analysis dataset</vt:lpstr>
      <vt:lpstr>ADSL : Subject-Level Analysis dataset</vt:lpstr>
      <vt:lpstr>ADSL : Subject-Level Analysis dataset</vt:lpstr>
      <vt:lpstr>ADSL : Subject-Level Analysis dataset for crossover studies</vt:lpstr>
      <vt:lpstr>ADSL : Subject-Level Analysis dataset for crossover studies</vt:lpstr>
      <vt:lpstr>ADSL : Subject-Level Analysis dataset</vt:lpstr>
      <vt:lpstr>ADSL : Subject-Level Analysis dataset</vt:lpstr>
      <vt:lpstr>ADSL : Subject-Level Analysis dataset</vt:lpstr>
      <vt:lpstr>ADSL : Subject-Level Analysis dataset</vt:lpstr>
      <vt:lpstr>Example of a crossover study</vt:lpstr>
      <vt:lpstr>Example of a crossover study</vt:lpstr>
      <vt:lpstr>References</vt:lpstr>
      <vt:lpstr>Thank You</vt:lpstr>
      <vt:lpstr>Document Release Notice</vt:lpstr>
      <vt:lpstr>Change/Revision History</vt:lpstr>
    </vt:vector>
  </TitlesOfParts>
  <Company>TCS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 Varma</dc:creator>
  <cp:lastModifiedBy>Varsha Mahajan</cp:lastModifiedBy>
  <cp:revision>565</cp:revision>
  <cp:lastPrinted>2016-10-12T10:17:13Z</cp:lastPrinted>
  <dcterms:created xsi:type="dcterms:W3CDTF">2016-08-22T11:45:13Z</dcterms:created>
  <dcterms:modified xsi:type="dcterms:W3CDTF">2018-01-10T09:27:59Z</dcterms:modified>
</cp:coreProperties>
</file>